
<file path=[Content_Types].xml><?xml version="1.0" encoding="utf-8"?>
<Types xmlns="http://schemas.openxmlformats.org/package/2006/content-types">
  <Default Extension="png" ContentType="image/png"/>
  <Default Extension="svg" ContentType="image/svg+xml"/>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4"/>
    <p:sldMasterId id="2147483754" r:id="rId5"/>
  </p:sldMasterIdLst>
  <p:notesMasterIdLst>
    <p:notesMasterId r:id="rId17"/>
  </p:notesMasterIdLst>
  <p:sldIdLst>
    <p:sldId id="1219" r:id="rId6"/>
    <p:sldId id="1220" r:id="rId7"/>
    <p:sldId id="1221" r:id="rId8"/>
    <p:sldId id="1222" r:id="rId9"/>
    <p:sldId id="1223" r:id="rId10"/>
    <p:sldId id="1224" r:id="rId11"/>
    <p:sldId id="1225" r:id="rId12"/>
    <p:sldId id="1226" r:id="rId13"/>
    <p:sldId id="1227" r:id="rId14"/>
    <p:sldId id="1228" r:id="rId15"/>
    <p:sldId id="122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2"/>
    <p:restoredTop sz="94694"/>
  </p:normalViewPr>
  <p:slideViewPr>
    <p:cSldViewPr snapToGrid="0" snapToObjects="1">
      <p:cViewPr varScale="1">
        <p:scale>
          <a:sx n="92" d="100"/>
          <a:sy n="92" d="100"/>
        </p:scale>
        <p:origin x="176" y="10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07E9D-A14B-894E-A60C-E0CC0C9B4842}" type="datetimeFigureOut">
              <a:rPr lang="en-US" smtClean="0"/>
              <a:t>7/6/22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3B80D-DFA5-594C-90DF-E1509FF8CCB0}" type="slidenum">
              <a:rPr lang="en-US" smtClean="0"/>
              <a:t>‹#›</a:t>
            </a:fld>
            <a:endParaRPr lang="en-US" dirty="0"/>
          </a:p>
        </p:txBody>
      </p:sp>
    </p:spTree>
    <p:extLst>
      <p:ext uri="{BB962C8B-B14F-4D97-AF65-F5344CB8AC3E}">
        <p14:creationId xmlns:p14="http://schemas.microsoft.com/office/powerpoint/2010/main" val="31496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0852" y="5949410"/>
            <a:ext cx="1828800" cy="923544"/>
          </a:xfrm>
          <a:prstGeom prst="rect">
            <a:avLst/>
          </a:prstGeom>
        </p:spPr>
      </p:pic>
      <p:pic>
        <p:nvPicPr>
          <p:cNvPr id="9" name="Picture 8"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053" y="6487457"/>
            <a:ext cx="3233727" cy="163374"/>
          </a:xfrm>
          <a:prstGeom prst="rect">
            <a:avLst/>
          </a:prstGeom>
        </p:spPr>
      </p:pic>
      <p:pic>
        <p:nvPicPr>
          <p:cNvPr id="6" name="Picture 5"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4784" y="4006085"/>
            <a:ext cx="3045737" cy="112770"/>
          </a:xfrm>
          <a:prstGeom prst="rect">
            <a:avLst/>
          </a:prstGeom>
        </p:spPr>
      </p:pic>
      <p:sp>
        <p:nvSpPr>
          <p:cNvPr id="3" name="Title 2"/>
          <p:cNvSpPr>
            <a:spLocks noGrp="1"/>
          </p:cNvSpPr>
          <p:nvPr>
            <p:ph type="title" hasCustomPrompt="1"/>
          </p:nvPr>
        </p:nvSpPr>
        <p:spPr>
          <a:xfrm>
            <a:off x="895676" y="1167124"/>
            <a:ext cx="9296400" cy="2641756"/>
          </a:xfrm>
          <a:prstGeom prst="rect">
            <a:avLst/>
          </a:prstGeom>
        </p:spPr>
        <p:txBody>
          <a:bodyPr anchor="b"/>
          <a:lstStyle>
            <a:lvl1pPr algn="l">
              <a:defRPr sz="5000"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Whit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9C92CA-99B8-4EF2-BAED-ACFFE38E8398}"/>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E6F5402A-7C9C-407B-A15D-B316AFFBBF3B}"/>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94515" y="899592"/>
            <a:ext cx="7097486" cy="5951130"/>
          </a:xfrm>
          <a:prstGeom prst="rect">
            <a:avLst/>
          </a:prstGeom>
        </p:spPr>
      </p:pic>
      <p:sp>
        <p:nvSpPr>
          <p:cNvPr id="2" name="Title 1">
            <a:extLst>
              <a:ext uri="{FF2B5EF4-FFF2-40B4-BE49-F238E27FC236}">
                <a16:creationId xmlns:a16="http://schemas.microsoft.com/office/drawing/2014/main" id="{24AEB223-6D4E-42BA-96B0-E2BA14933BC9}"/>
              </a:ext>
            </a:extLst>
          </p:cNvPr>
          <p:cNvSpPr>
            <a:spLocks noGrp="1"/>
          </p:cNvSpPr>
          <p:nvPr userDrawn="1">
            <p:ph type="ctrTitle"/>
          </p:nvPr>
        </p:nvSpPr>
        <p:spPr>
          <a:xfrm>
            <a:off x="457200" y="1298448"/>
            <a:ext cx="10149840" cy="2103120"/>
          </a:xfrm>
        </p:spPr>
        <p:txBody>
          <a:bodyPr anchor="t"/>
          <a:lstStyle>
            <a:lvl1pPr algn="l">
              <a:defRPr lang="en-US" sz="5400" b="1" kern="1200" dirty="0">
                <a:gradFill flip="none" rotWithShape="1">
                  <a:gsLst>
                    <a:gs pos="0">
                      <a:schemeClr val="accent1"/>
                    </a:gs>
                    <a:gs pos="100000">
                      <a:schemeClr val="accent2"/>
                    </a:gs>
                  </a:gsLst>
                  <a:lin ang="5400000" scaled="1"/>
                  <a:tileRect/>
                </a:gradFill>
                <a:latin typeface="+mj-lt"/>
                <a:ea typeface="+mj-ea"/>
                <a:cs typeface="+mj-cs"/>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249B69-D2F7-4DF7-A637-63139373FE57}"/>
              </a:ext>
            </a:extLst>
          </p:cNvPr>
          <p:cNvSpPr>
            <a:spLocks noGrp="1"/>
          </p:cNvSpPr>
          <p:nvPr userDrawn="1">
            <p:ph type="subTitle" idx="1"/>
          </p:nvPr>
        </p:nvSpPr>
        <p:spPr>
          <a:xfrm>
            <a:off x="457200" y="3840480"/>
            <a:ext cx="8686800" cy="2103120"/>
          </a:xfrm>
        </p:spPr>
        <p:txBody>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Graphic 9">
            <a:extLst>
              <a:ext uri="{FF2B5EF4-FFF2-40B4-BE49-F238E27FC236}">
                <a16:creationId xmlns:a16="http://schemas.microsoft.com/office/drawing/2014/main" id="{7D5F9A6B-2022-46EC-AE44-414698BA9CA3}"/>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53024" y="5155263"/>
            <a:ext cx="3063240" cy="1245536"/>
          </a:xfrm>
          <a:prstGeom prst="rect">
            <a:avLst/>
          </a:prstGeom>
        </p:spPr>
      </p:pic>
    </p:spTree>
    <p:extLst>
      <p:ext uri="{BB962C8B-B14F-4D97-AF65-F5344CB8AC3E}">
        <p14:creationId xmlns:p14="http://schemas.microsoft.com/office/powerpoint/2010/main" val="163896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879074" y="2320239"/>
            <a:ext cx="10929485"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895676" y="1730667"/>
            <a:ext cx="10912883"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9541" y="6487457"/>
            <a:ext cx="3233727" cy="163374"/>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912884" cy="991998"/>
          </a:xfrm>
          <a:prstGeom prst="rect">
            <a:avLst/>
          </a:prstGeom>
        </p:spPr>
        <p:txBody>
          <a:bodyPr anchor="b"/>
          <a:lstStyle>
            <a:lvl1pPr algn="l">
              <a:defRPr sz="3000" b="1" i="0">
                <a:solidFill>
                  <a:srgbClr val="4B2E83"/>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07287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879073" y="1736726"/>
            <a:ext cx="1092828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30852" y="5949410"/>
            <a:ext cx="18288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911679"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145022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1022351" y="1736725"/>
            <a:ext cx="10695516"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a:t>Graphics can go here – </a:t>
            </a:r>
            <a:br>
              <a:rPr lang="en-US" dirty="0"/>
            </a:br>
            <a:r>
              <a:rPr lang="en-US" dirty="0"/>
              <a:t>replace this box with your image or chart</a:t>
            </a:r>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84141" y="6487457"/>
            <a:ext cx="3233727" cy="163374"/>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
        <p:nvSpPr>
          <p:cNvPr id="2" name="Title 1"/>
          <p:cNvSpPr>
            <a:spLocks noGrp="1"/>
          </p:cNvSpPr>
          <p:nvPr>
            <p:ph type="title" hasCustomPrompt="1"/>
          </p:nvPr>
        </p:nvSpPr>
        <p:spPr>
          <a:xfrm>
            <a:off x="895675" y="371511"/>
            <a:ext cx="10822192" cy="991998"/>
          </a:xfrm>
          <a:prstGeom prst="rect">
            <a:avLst/>
          </a:prstGeom>
        </p:spPr>
        <p:txBody>
          <a:bodyPr anchor="b"/>
          <a:lstStyle>
            <a:lvl1pPr algn="l">
              <a:defRPr sz="300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48955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54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7015603-7456-4E63-8568-50B2CFA3BAD0}"/>
              </a:ext>
            </a:extLst>
          </p:cNvPr>
          <p:cNvSpPr>
            <a:spLocks noGrp="1"/>
          </p:cNvSpPr>
          <p:nvPr>
            <p:ph type="ftr" sz="quarter" idx="11"/>
          </p:nvPr>
        </p:nvSpPr>
        <p:spPr/>
        <p:txBody>
          <a:bodyPr/>
          <a:lstStyle/>
          <a:p>
            <a:r>
              <a:rPr lang="en-US" dirty="0"/>
              <a:t>Footer, Arial 10pt</a:t>
            </a:r>
          </a:p>
        </p:txBody>
      </p:sp>
      <p:sp>
        <p:nvSpPr>
          <p:cNvPr id="4" name="Slide Number Placeholder 3">
            <a:extLst>
              <a:ext uri="{FF2B5EF4-FFF2-40B4-BE49-F238E27FC236}">
                <a16:creationId xmlns:a16="http://schemas.microsoft.com/office/drawing/2014/main" id="{A7A74CED-023E-47A1-BA8F-ABE93CB5C759}"/>
              </a:ext>
            </a:extLst>
          </p:cNvPr>
          <p:cNvSpPr>
            <a:spLocks noGrp="1"/>
          </p:cNvSpPr>
          <p:nvPr>
            <p:ph type="sldNum" sz="quarter" idx="12"/>
          </p:nvPr>
        </p:nvSpPr>
        <p:spPr/>
        <p:txBody>
          <a:bodyPr/>
          <a:lstStyle/>
          <a:p>
            <a:fld id="{BC470496-488A-4BE5-86BB-E1915DB05013}" type="slidenum">
              <a:rPr lang="en-US" smtClean="0"/>
              <a:t>‹#›</a:t>
            </a:fld>
            <a:endParaRPr lang="en-US" dirty="0"/>
          </a:p>
        </p:txBody>
      </p:sp>
    </p:spTree>
    <p:extLst>
      <p:ext uri="{BB962C8B-B14F-4D97-AF65-F5344CB8AC3E}">
        <p14:creationId xmlns:p14="http://schemas.microsoft.com/office/powerpoint/2010/main" val="2938449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 Large Pic">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8B854C-9E90-4D9B-B5CD-134D8C5830BE}"/>
              </a:ext>
            </a:extLst>
          </p:cNvPr>
          <p:cNvSpPr/>
          <p:nvPr userDrawn="1"/>
        </p:nvSpPr>
        <p:spPr>
          <a:xfrm>
            <a:off x="0" y="6400325"/>
            <a:ext cx="12192000" cy="457676"/>
          </a:xfrm>
          <a:prstGeom prst="rect">
            <a:avLst/>
          </a:prstGeom>
          <a:gradFill>
            <a:gsLst>
              <a:gs pos="0">
                <a:schemeClr val="accent1"/>
              </a:gs>
              <a:gs pos="100000">
                <a:schemeClr val="accent2"/>
              </a:gs>
            </a:gsLst>
            <a:lin ang="108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 name="Picture Placeholder 1">
            <a:extLst>
              <a:ext uri="{FF2B5EF4-FFF2-40B4-BE49-F238E27FC236}">
                <a16:creationId xmlns:a16="http://schemas.microsoft.com/office/drawing/2014/main" id="{BA1EF5E0-3524-4F17-9548-48F506F25035}"/>
              </a:ext>
            </a:extLst>
          </p:cNvPr>
          <p:cNvSpPr>
            <a:spLocks noGrp="1"/>
          </p:cNvSpPr>
          <p:nvPr>
            <p:ph type="pic" sz="quarter" idx="13"/>
          </p:nvPr>
        </p:nvSpPr>
        <p:spPr>
          <a:xfrm>
            <a:off x="6096000" y="0"/>
            <a:ext cx="6096000" cy="6399800"/>
          </a:xfrm>
          <a:pattFill prst="dkUpDiag">
            <a:fgClr>
              <a:schemeClr val="bg2"/>
            </a:fgClr>
            <a:bgClr>
              <a:schemeClr val="bg1"/>
            </a:bgClr>
          </a:pattFill>
        </p:spPr>
        <p:txBody>
          <a:bodyPr/>
          <a:lstStyle/>
          <a:p>
            <a:r>
              <a:rPr lang="en-US" dirty="0"/>
              <a:t>Click icon to add picture</a:t>
            </a:r>
          </a:p>
        </p:txBody>
      </p:sp>
      <p:sp>
        <p:nvSpPr>
          <p:cNvPr id="2" name="Title 2">
            <a:extLst>
              <a:ext uri="{FF2B5EF4-FFF2-40B4-BE49-F238E27FC236}">
                <a16:creationId xmlns:a16="http://schemas.microsoft.com/office/drawing/2014/main" id="{02F46FCA-548A-420D-8950-C88DEE2CA474}"/>
              </a:ext>
            </a:extLst>
          </p:cNvPr>
          <p:cNvSpPr>
            <a:spLocks noGrp="1"/>
          </p:cNvSpPr>
          <p:nvPr>
            <p:ph type="title"/>
          </p:nvPr>
        </p:nvSpPr>
        <p:spPr>
          <a:xfrm>
            <a:off x="457200" y="457200"/>
            <a:ext cx="5410200" cy="384048"/>
          </a:xfrm>
        </p:spPr>
        <p:txBody>
          <a:bodyPr/>
          <a:lstStyle/>
          <a:p>
            <a:r>
              <a:rPr lang="en-US"/>
              <a:t>Click to edit Master title style</a:t>
            </a:r>
            <a:endParaRPr lang="en-US" dirty="0"/>
          </a:p>
        </p:txBody>
      </p:sp>
      <p:sp>
        <p:nvSpPr>
          <p:cNvPr id="3" name="Content Placeholder 3">
            <a:extLst>
              <a:ext uri="{FF2B5EF4-FFF2-40B4-BE49-F238E27FC236}">
                <a16:creationId xmlns:a16="http://schemas.microsoft.com/office/drawing/2014/main" id="{33C570A0-C99F-4D32-B653-ABCD001B4E69}"/>
              </a:ext>
            </a:extLst>
          </p:cNvPr>
          <p:cNvSpPr>
            <a:spLocks noGrp="1"/>
          </p:cNvSpPr>
          <p:nvPr>
            <p:ph idx="1" hasCustomPrompt="1"/>
          </p:nvPr>
        </p:nvSpPr>
        <p:spPr>
          <a:xfrm>
            <a:off x="457200" y="1298447"/>
            <a:ext cx="5410200" cy="4663440"/>
          </a:xfrm>
        </p:spPr>
        <p:txBody>
          <a:bodyPr/>
          <a:lstStyle>
            <a:lvl1pPr>
              <a:defRPr/>
            </a:lvl1pPr>
          </a:lstStyle>
          <a:p>
            <a:pPr lvl="0"/>
            <a:r>
              <a:rPr lang="en-US" dirty="0"/>
              <a:t>First level.</a:t>
            </a:r>
            <a:r>
              <a:rPr lang="en-GB" dirty="0"/>
              <a:t> Being careful not to move it, copy the logo from the Master slide and paste onto the slide layout while maintaining size and position. Also make sure the picture placeholder is ‘sent to back’.</a:t>
            </a:r>
            <a:endParaRPr lang="en-US" dirty="0"/>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p:txBody>
          <a:bodyPr/>
          <a:lstStyle/>
          <a:p>
            <a:r>
              <a:rPr lang="en-US" dirty="0"/>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p>
            <a:fld id="{BC470496-488A-4BE5-86BB-E1915DB05013}" type="slidenum">
              <a:rPr lang="en-US" smtClean="0"/>
              <a:t>‹#›</a:t>
            </a:fld>
            <a:endParaRPr lang="en-US" dirty="0"/>
          </a:p>
        </p:txBody>
      </p:sp>
      <p:pic>
        <p:nvPicPr>
          <p:cNvPr id="10" name="Graphic 9">
            <a:extLst>
              <a:ext uri="{FF2B5EF4-FFF2-40B4-BE49-F238E27FC236}">
                <a16:creationId xmlns:a16="http://schemas.microsoft.com/office/drawing/2014/main" id="{C6831945-373E-4277-883D-A96AD7F7706B}"/>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839735" y="6047941"/>
            <a:ext cx="1346630" cy="809767"/>
          </a:xfrm>
          <a:prstGeom prst="rect">
            <a:avLst/>
          </a:prstGeom>
        </p:spPr>
      </p:pic>
    </p:spTree>
    <p:extLst>
      <p:ext uri="{BB962C8B-B14F-4D97-AF65-F5344CB8AC3E}">
        <p14:creationId xmlns:p14="http://schemas.microsoft.com/office/powerpoint/2010/main" val="260547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Statemnt L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BD79A8-E078-4537-940E-78485E8DBC84}"/>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826EBE8A-8CDE-42E3-A490-1056D8C5C132}"/>
              </a:ext>
            </a:extLst>
          </p:cNvPr>
          <p:cNvPicPr>
            <a:picLocks noChangeAspect="1"/>
          </p:cNvPicPr>
          <p:nvPr userDrawn="1"/>
        </p:nvPicPr>
        <p:blipFill rotWithShape="1">
          <a:blip r:embed="rId3" cstate="screen">
            <a:alphaModFix amt="6000"/>
            <a:extLst>
              <a:ext uri="{28A0092B-C50C-407E-A947-70E740481C1C}">
                <a14:useLocalDpi xmlns:a14="http://schemas.microsoft.com/office/drawing/2010/main"/>
              </a:ext>
            </a:extLst>
          </a:blip>
          <a:srcRect l="1" r="33803" b="6951"/>
          <a:stretch/>
        </p:blipFill>
        <p:spPr>
          <a:xfrm>
            <a:off x="3678865" y="-7279"/>
            <a:ext cx="8513135" cy="6865279"/>
          </a:xfrm>
          <a:prstGeom prst="rect">
            <a:avLst/>
          </a:prstGeom>
        </p:spPr>
      </p:pic>
      <p:sp>
        <p:nvSpPr>
          <p:cNvPr id="3" name="Content Placeholder 2">
            <a:extLst>
              <a:ext uri="{FF2B5EF4-FFF2-40B4-BE49-F238E27FC236}">
                <a16:creationId xmlns:a16="http://schemas.microsoft.com/office/drawing/2014/main" id="{33C570A0-C99F-4D32-B653-ABCD001B4E69}"/>
              </a:ext>
            </a:extLst>
          </p:cNvPr>
          <p:cNvSpPr>
            <a:spLocks noGrp="1"/>
          </p:cNvSpPr>
          <p:nvPr>
            <p:ph idx="1"/>
          </p:nvPr>
        </p:nvSpPr>
        <p:spPr>
          <a:xfrm>
            <a:off x="457200" y="1295400"/>
            <a:ext cx="8686800" cy="4648200"/>
          </a:xfrm>
        </p:spPr>
        <p:txBody>
          <a:bodyPr/>
          <a:lstStyle>
            <a:lvl1pPr>
              <a:lnSpc>
                <a:spcPct val="110000"/>
              </a:lnSpc>
              <a:defRPr sz="3200" b="1">
                <a:solidFill>
                  <a:schemeClr val="accent1"/>
                </a:solidFill>
              </a:defRPr>
            </a:lvl1pPr>
            <a:lvl2pPr marL="0" indent="0">
              <a:lnSpc>
                <a:spcPct val="110000"/>
              </a:lnSpc>
              <a:buNone/>
              <a:defRPr sz="1800">
                <a:solidFill>
                  <a:schemeClr val="tx1"/>
                </a:solidFill>
              </a:defRPr>
            </a:lvl2pPr>
            <a:lvl3pPr marL="228600" indent="-228600">
              <a:lnSpc>
                <a:spcPct val="110000"/>
              </a:lnSpc>
              <a:buFont typeface="Arial" panose="020B0604020202020204" pitchFamily="34" charset="0"/>
              <a:buChar char="•"/>
              <a:defRPr sz="1800">
                <a:solidFill>
                  <a:schemeClr val="tx1"/>
                </a:solidFill>
              </a:defRPr>
            </a:lvl3pPr>
            <a:lvl4pPr>
              <a:lnSpc>
                <a:spcPct val="110000"/>
              </a:lnSpc>
              <a:defRPr sz="1800" b="1">
                <a:solidFill>
                  <a:schemeClr val="accent1"/>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p:txBody>
          <a:bodyPr/>
          <a:lstStyle>
            <a:lvl1pPr>
              <a:defRPr>
                <a:solidFill>
                  <a:schemeClr val="tx2"/>
                </a:solidFill>
              </a:defRPr>
            </a:lvl1pPr>
          </a:lstStyle>
          <a:p>
            <a:r>
              <a:rPr lang="en-US" dirty="0"/>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lvl1pPr>
              <a:defRPr>
                <a:solidFill>
                  <a:schemeClr val="tx2"/>
                </a:solidFill>
              </a:defRPr>
            </a:lvl1pPr>
          </a:lstStyle>
          <a:p>
            <a:fld id="{BC470496-488A-4BE5-86BB-E1915DB05013}" type="slidenum">
              <a:rPr lang="en-US" smtClean="0"/>
              <a:pPr/>
              <a:t>‹#›</a:t>
            </a:fld>
            <a:endParaRPr lang="en-US" dirty="0"/>
          </a:p>
        </p:txBody>
      </p:sp>
    </p:spTree>
    <p:extLst>
      <p:ext uri="{BB962C8B-B14F-4D97-AF65-F5344CB8AC3E}">
        <p14:creationId xmlns:p14="http://schemas.microsoft.com/office/powerpoint/2010/main" val="264431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6FCA-548A-420D-8950-C88DEE2CA47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3C570A0-C99F-4D32-B653-ABCD001B4E69}"/>
              </a:ext>
            </a:extLst>
          </p:cNvPr>
          <p:cNvSpPr>
            <a:spLocks noGrp="1"/>
          </p:cNvSpPr>
          <p:nvPr>
            <p:ph idx="1"/>
          </p:nvPr>
        </p:nvSpPr>
        <p:spPr>
          <a:xfrm>
            <a:off x="457200" y="1295398"/>
            <a:ext cx="5410200" cy="4663440"/>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ADDBE751-9358-4C78-ACE8-BAAA85B17C29}"/>
              </a:ext>
            </a:extLst>
          </p:cNvPr>
          <p:cNvSpPr>
            <a:spLocks noGrp="1"/>
          </p:cNvSpPr>
          <p:nvPr>
            <p:ph type="ftr" sz="quarter" idx="11"/>
          </p:nvPr>
        </p:nvSpPr>
        <p:spPr/>
        <p:txBody>
          <a:bodyPr/>
          <a:lstStyle/>
          <a:p>
            <a:r>
              <a:rPr lang="en-US" dirty="0"/>
              <a:t>Footer, Arial 10pt</a:t>
            </a:r>
          </a:p>
        </p:txBody>
      </p:sp>
      <p:sp>
        <p:nvSpPr>
          <p:cNvPr id="6" name="Slide Number Placeholder 5">
            <a:extLst>
              <a:ext uri="{FF2B5EF4-FFF2-40B4-BE49-F238E27FC236}">
                <a16:creationId xmlns:a16="http://schemas.microsoft.com/office/drawing/2014/main" id="{9AA393D0-FB79-49CF-82B3-81EA0F616773}"/>
              </a:ext>
            </a:extLst>
          </p:cNvPr>
          <p:cNvSpPr>
            <a:spLocks noGrp="1"/>
          </p:cNvSpPr>
          <p:nvPr>
            <p:ph type="sldNum" sz="quarter" idx="12"/>
          </p:nvPr>
        </p:nvSpPr>
        <p:spPr/>
        <p:txBody>
          <a:bodyPr/>
          <a:lstStyle/>
          <a:p>
            <a:fld id="{BC470496-488A-4BE5-86BB-E1915DB05013}" type="slidenum">
              <a:rPr lang="en-US" smtClean="0"/>
              <a:t>‹#›</a:t>
            </a:fld>
            <a:endParaRPr lang="en-US" dirty="0"/>
          </a:p>
        </p:txBody>
      </p:sp>
      <p:sp>
        <p:nvSpPr>
          <p:cNvPr id="8" name="Picture Placeholder 7">
            <a:extLst>
              <a:ext uri="{FF2B5EF4-FFF2-40B4-BE49-F238E27FC236}">
                <a16:creationId xmlns:a16="http://schemas.microsoft.com/office/drawing/2014/main" id="{BA1EF5E0-3524-4F17-9548-48F506F25035}"/>
              </a:ext>
            </a:extLst>
          </p:cNvPr>
          <p:cNvSpPr>
            <a:spLocks noGrp="1"/>
          </p:cNvSpPr>
          <p:nvPr>
            <p:ph type="pic" sz="quarter" idx="13"/>
          </p:nvPr>
        </p:nvSpPr>
        <p:spPr>
          <a:xfrm>
            <a:off x="6324600" y="1295400"/>
            <a:ext cx="5410200" cy="4648200"/>
          </a:xfrm>
          <a:pattFill prst="dkUpDiag">
            <a:fgClr>
              <a:schemeClr val="bg2"/>
            </a:fgClr>
            <a:bgClr>
              <a:schemeClr val="bg1"/>
            </a:bgClr>
          </a:pattFill>
        </p:spPr>
        <p:txBody>
          <a:bodyPr/>
          <a:lstStyle/>
          <a:p>
            <a:r>
              <a:rPr lang="en-US" dirty="0"/>
              <a:t>Click icon to add picture</a:t>
            </a:r>
          </a:p>
        </p:txBody>
      </p:sp>
    </p:spTree>
    <p:extLst>
      <p:ext uri="{BB962C8B-B14F-4D97-AF65-F5344CB8AC3E}">
        <p14:creationId xmlns:p14="http://schemas.microsoft.com/office/powerpoint/2010/main" val="6054826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759" r:id="rId1"/>
    <p:sldLayoutId id="2147483663" r:id="rId2"/>
    <p:sldLayoutId id="2147483664" r:id="rId3"/>
    <p:sldLayoutId id="2147483665" r:id="rId4"/>
    <p:sldLayoutId id="2147483666"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D89F15-00CF-4D9A-BBF4-DFC446C8FEA2}"/>
              </a:ext>
            </a:extLst>
          </p:cNvPr>
          <p:cNvPicPr>
            <a:picLocks noChangeAspect="1"/>
          </p:cNvPicPr>
          <p:nvPr userDrawn="1"/>
        </p:nvPicPr>
        <p:blipFill>
          <a:blip r:embed="rId7">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048CDDE-8927-459A-9875-8908BBB6EB5C}"/>
              </a:ext>
            </a:extLst>
          </p:cNvPr>
          <p:cNvSpPr/>
          <p:nvPr userDrawn="1"/>
        </p:nvSpPr>
        <p:spPr>
          <a:xfrm>
            <a:off x="0" y="6400325"/>
            <a:ext cx="12192000" cy="457676"/>
          </a:xfrm>
          <a:prstGeom prst="rect">
            <a:avLst/>
          </a:prstGeom>
          <a:gradFill>
            <a:gsLst>
              <a:gs pos="0">
                <a:schemeClr val="accent1"/>
              </a:gs>
              <a:gs pos="100000">
                <a:schemeClr val="accent2"/>
              </a:gs>
            </a:gsLst>
            <a:lin ang="108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 name="Title Placeholder 1">
            <a:extLst>
              <a:ext uri="{FF2B5EF4-FFF2-40B4-BE49-F238E27FC236}">
                <a16:creationId xmlns:a16="http://schemas.microsoft.com/office/drawing/2014/main" id="{4C233CEF-11D9-4DC3-B9EF-1617A6971308}"/>
              </a:ext>
            </a:extLst>
          </p:cNvPr>
          <p:cNvSpPr>
            <a:spLocks noGrp="1"/>
          </p:cNvSpPr>
          <p:nvPr>
            <p:ph type="title"/>
          </p:nvPr>
        </p:nvSpPr>
        <p:spPr>
          <a:xfrm>
            <a:off x="457200" y="457200"/>
            <a:ext cx="11277600" cy="381000"/>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03736A-6D1A-4423-9926-2754A19D7E2F}"/>
              </a:ext>
            </a:extLst>
          </p:cNvPr>
          <p:cNvSpPr>
            <a:spLocks noGrp="1"/>
          </p:cNvSpPr>
          <p:nvPr>
            <p:ph type="body" idx="1"/>
          </p:nvPr>
        </p:nvSpPr>
        <p:spPr>
          <a:xfrm>
            <a:off x="457200" y="1295400"/>
            <a:ext cx="11277600" cy="46482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B58A167-EC98-47C4-A922-E2CD025C9294}"/>
              </a:ext>
            </a:extLst>
          </p:cNvPr>
          <p:cNvSpPr>
            <a:spLocks noGrp="1"/>
          </p:cNvSpPr>
          <p:nvPr>
            <p:ph type="ftr" sz="quarter" idx="3"/>
          </p:nvPr>
        </p:nvSpPr>
        <p:spPr>
          <a:xfrm>
            <a:off x="457200" y="6399800"/>
            <a:ext cx="5410200" cy="458200"/>
          </a:xfrm>
          <a:prstGeom prst="rect">
            <a:avLst/>
          </a:prstGeom>
        </p:spPr>
        <p:txBody>
          <a:bodyPr vert="horz" lIns="0" tIns="0" rIns="0" bIns="0" rtlCol="0" anchor="ctr">
            <a:noAutofit/>
          </a:bodyPr>
          <a:lstStyle>
            <a:lvl1pPr algn="l">
              <a:defRPr sz="1000">
                <a:solidFill>
                  <a:schemeClr val="bg1"/>
                </a:solidFill>
              </a:defRPr>
            </a:lvl1pPr>
          </a:lstStyle>
          <a:p>
            <a:r>
              <a:rPr lang="en-US" dirty="0"/>
              <a:t>Footer, Arial 10pt</a:t>
            </a:r>
          </a:p>
        </p:txBody>
      </p:sp>
      <p:pic>
        <p:nvPicPr>
          <p:cNvPr id="8" name="Graphic 7">
            <a:extLst>
              <a:ext uri="{FF2B5EF4-FFF2-40B4-BE49-F238E27FC236}">
                <a16:creationId xmlns:a16="http://schemas.microsoft.com/office/drawing/2014/main" id="{B50EDEFD-FF6A-4F64-B144-5C010BD19C01}"/>
              </a:ext>
            </a:extLst>
          </p:cNvPr>
          <p:cNvPicPr>
            <a:picLocks noChangeAspect="1"/>
          </p:cNvPicPr>
          <p:nvPr userDrawn="1"/>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839735" y="6047941"/>
            <a:ext cx="1346630" cy="809767"/>
          </a:xfrm>
          <a:prstGeom prst="rect">
            <a:avLst/>
          </a:prstGeom>
        </p:spPr>
      </p:pic>
      <p:sp>
        <p:nvSpPr>
          <p:cNvPr id="6" name="Slide Number Placeholder 5">
            <a:extLst>
              <a:ext uri="{FF2B5EF4-FFF2-40B4-BE49-F238E27FC236}">
                <a16:creationId xmlns:a16="http://schemas.microsoft.com/office/drawing/2014/main" id="{7D4307F2-E279-4E4B-8DA3-CDA72378DE48}"/>
              </a:ext>
            </a:extLst>
          </p:cNvPr>
          <p:cNvSpPr>
            <a:spLocks noGrp="1"/>
          </p:cNvSpPr>
          <p:nvPr>
            <p:ph type="sldNum" sz="quarter" idx="4"/>
          </p:nvPr>
        </p:nvSpPr>
        <p:spPr>
          <a:xfrm>
            <a:off x="11339384" y="6399800"/>
            <a:ext cx="395416" cy="457676"/>
          </a:xfrm>
          <a:prstGeom prst="rect">
            <a:avLst/>
          </a:prstGeom>
        </p:spPr>
        <p:txBody>
          <a:bodyPr vert="horz" lIns="0" tIns="0" rIns="0" bIns="0" rtlCol="0" anchor="ctr">
            <a:noAutofit/>
          </a:bodyPr>
          <a:lstStyle>
            <a:lvl1pPr algn="r">
              <a:defRPr sz="1200" b="1">
                <a:solidFill>
                  <a:schemeClr val="bg1"/>
                </a:solidFill>
              </a:defRPr>
            </a:lvl1pPr>
          </a:lstStyle>
          <a:p>
            <a:fld id="{BC470496-488A-4BE5-86BB-E1915DB05013}" type="slidenum">
              <a:rPr lang="en-US" smtClean="0"/>
              <a:pPr/>
              <a:t>‹#›</a:t>
            </a:fld>
            <a:endParaRPr lang="en-US" dirty="0"/>
          </a:p>
        </p:txBody>
      </p:sp>
    </p:spTree>
    <p:extLst>
      <p:ext uri="{BB962C8B-B14F-4D97-AF65-F5344CB8AC3E}">
        <p14:creationId xmlns:p14="http://schemas.microsoft.com/office/powerpoint/2010/main" val="1541801987"/>
      </p:ext>
    </p:extLst>
  </p:cSld>
  <p:clrMap bg1="lt1" tx1="dk1" bg2="lt2" tx2="dk2" accent1="accent1" accent2="accent2" accent3="accent3" accent4="accent4" accent5="accent5" accent6="accent6" hlink="hlink" folHlink="folHlink"/>
  <p:sldLayoutIdLst>
    <p:sldLayoutId id="2147483761" r:id="rId1"/>
    <p:sldLayoutId id="2147483689" r:id="rId2"/>
    <p:sldLayoutId id="2147483678" r:id="rId3"/>
    <p:sldLayoutId id="2147483765" r:id="rId4"/>
    <p:sldLayoutId id="2147483677" r:id="rId5"/>
  </p:sldLayoutIdLst>
  <p:hf hd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ct val="0"/>
        </a:spcBef>
        <a:spcAft>
          <a:spcPts val="1000"/>
        </a:spcAft>
        <a:buFont typeface="Arial" panose="020B0604020202020204" pitchFamily="34" charset="0"/>
        <a:buNone/>
        <a:defRPr sz="1800" kern="1200">
          <a:solidFill>
            <a:schemeClr val="tx1"/>
          </a:solidFill>
          <a:latin typeface="+mn-lt"/>
          <a:ea typeface="+mn-ea"/>
          <a:cs typeface="+mn-cs"/>
        </a:defRPr>
      </a:lvl1pPr>
      <a:lvl2pPr marL="182880" indent="-182880" algn="l" defTabSz="914400" rtl="0" eaLnBrk="1" latinLnBrk="0" hangingPunct="1">
        <a:lnSpc>
          <a:spcPct val="100000"/>
        </a:lnSpc>
        <a:spcBef>
          <a:spcPct val="0"/>
        </a:spcBef>
        <a:spcAft>
          <a:spcPts val="1000"/>
        </a:spcAft>
        <a:buFont typeface="Arial" panose="020B0604020202020204" pitchFamily="34" charset="0"/>
        <a:buChar char="•"/>
        <a:defRPr sz="1800" kern="1200">
          <a:solidFill>
            <a:schemeClr val="tx1"/>
          </a:solidFill>
          <a:latin typeface="+mn-lt"/>
          <a:ea typeface="+mn-ea"/>
          <a:cs typeface="+mn-cs"/>
        </a:defRPr>
      </a:lvl2pPr>
      <a:lvl3pPr marL="393192" indent="-182880" algn="l" defTabSz="914400" rtl="0" eaLnBrk="1" latinLnBrk="0" hangingPunct="1">
        <a:lnSpc>
          <a:spcPct val="100000"/>
        </a:lnSpc>
        <a:spcBef>
          <a:spcPct val="0"/>
        </a:spcBef>
        <a:spcAft>
          <a:spcPts val="10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ct val="0"/>
        </a:spcBef>
        <a:spcAft>
          <a:spcPts val="1000"/>
        </a:spcAft>
        <a:buFont typeface="Arial" panose="020B0604020202020204" pitchFamily="34" charset="0"/>
        <a:buNone/>
        <a:defRPr sz="1800" kern="1200">
          <a:solidFill>
            <a:schemeClr val="accent1"/>
          </a:solidFill>
          <a:latin typeface="+mn-lt"/>
          <a:ea typeface="+mn-ea"/>
          <a:cs typeface="+mn-cs"/>
        </a:defRPr>
      </a:lvl4pPr>
      <a:lvl5pPr marL="285750" indent="-285750" algn="l" defTabSz="914400" rtl="0" eaLnBrk="1" latinLnBrk="0" hangingPunct="1">
        <a:lnSpc>
          <a:spcPct val="100000"/>
        </a:lnSpc>
        <a:spcBef>
          <a:spcPct val="0"/>
        </a:spcBef>
        <a:spcAft>
          <a:spcPts val="1000"/>
        </a:spcAft>
        <a:buFont typeface="Wingdings" panose="05000000000000000000" pitchFamily="2" charset="2"/>
        <a:buChar char=""/>
        <a:defRPr sz="1400" b="1" kern="1200" cap="all" spc="300" baseline="0">
          <a:solidFill>
            <a:srgbClr val="FF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288" userDrawn="1">
          <p15:clr>
            <a:srgbClr val="F26B43"/>
          </p15:clr>
        </p15:guide>
        <p15:guide id="4" pos="7392" userDrawn="1">
          <p15:clr>
            <a:srgbClr val="F26B43"/>
          </p15:clr>
        </p15:guide>
        <p15:guide id="5" orient="horz" pos="288" userDrawn="1">
          <p15:clr>
            <a:srgbClr val="F26B43"/>
          </p15:clr>
        </p15:guide>
        <p15:guide id="8" orient="horz" pos="4032" userDrawn="1">
          <p15:clr>
            <a:srgbClr val="F26B43"/>
          </p15:clr>
        </p15:guide>
        <p15:guide id="9" orient="horz" pos="3744" userDrawn="1">
          <p15:clr>
            <a:srgbClr val="F26B43"/>
          </p15:clr>
        </p15:guide>
        <p15:guide id="10" pos="3696" userDrawn="1">
          <p15:clr>
            <a:srgbClr val="F26B43"/>
          </p15:clr>
        </p15:guide>
        <p15:guide id="11" pos="3984" userDrawn="1">
          <p15:clr>
            <a:srgbClr val="F26B43"/>
          </p15:clr>
        </p15:guide>
        <p15:guide id="12" orient="horz" pos="528" userDrawn="1">
          <p15:clr>
            <a:srgbClr val="F26B43"/>
          </p15:clr>
        </p15:guide>
        <p15:guide id="13" orient="horz" pos="816" userDrawn="1">
          <p15:clr>
            <a:srgbClr val="F26B43"/>
          </p15:clr>
        </p15:guide>
        <p15:guide id="14" orient="horz" pos="2280" userDrawn="1">
          <p15:clr>
            <a:srgbClr val="F26B43"/>
          </p15:clr>
        </p15:guide>
        <p15:guide id="15" orient="horz" pos="2136" userDrawn="1">
          <p15:clr>
            <a:srgbClr val="F26B43"/>
          </p15:clr>
        </p15:guide>
        <p15:guide id="16" orient="horz" pos="2424" userDrawn="1">
          <p15:clr>
            <a:srgbClr val="F26B43"/>
          </p15:clr>
        </p15:guide>
        <p15:guide id="17" pos="5112" userDrawn="1">
          <p15:clr>
            <a:srgbClr val="FDE53C"/>
          </p15:clr>
        </p15:guide>
        <p15:guide id="22" pos="2568" userDrawn="1">
          <p15:clr>
            <a:srgbClr val="FDE53C"/>
          </p15:clr>
        </p15:guide>
        <p15:guide id="23" pos="5760" userDrawn="1">
          <p15:clr>
            <a:srgbClr val="FDE53C"/>
          </p15:clr>
        </p15:guide>
        <p15:guide id="24" pos="1920" userDrawn="1">
          <p15:clr>
            <a:srgbClr val="FDE53C"/>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2.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4.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5.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2.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2.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4DB1-AF34-4209-9E62-5082265804BD}"/>
              </a:ext>
            </a:extLst>
          </p:cNvPr>
          <p:cNvSpPr>
            <a:spLocks noGrp="1"/>
          </p:cNvSpPr>
          <p:nvPr>
            <p:ph type="ctrTitle"/>
          </p:nvPr>
        </p:nvSpPr>
        <p:spPr>
          <a:xfrm>
            <a:off x="457200" y="1295400"/>
            <a:ext cx="10149840" cy="2095500"/>
          </a:xfrm>
        </p:spPr>
        <p:txBody>
          <a:bodyPr/>
          <a:lstStyle/>
          <a:p>
            <a:r>
              <a:rPr lang="en-US" b="0" dirty="0"/>
              <a:t>Pearls of wisdom for aspiring physician-scientist residency applicants and program directors</a:t>
            </a:r>
            <a:endParaRPr lang="en-US" dirty="0"/>
          </a:p>
        </p:txBody>
      </p:sp>
      <p:sp>
        <p:nvSpPr>
          <p:cNvPr id="3" name="Subtitle 2">
            <a:extLst>
              <a:ext uri="{FF2B5EF4-FFF2-40B4-BE49-F238E27FC236}">
                <a16:creationId xmlns:a16="http://schemas.microsoft.com/office/drawing/2014/main" id="{4B92A6C6-1AA5-45C6-B45D-BC3E5EEC0571}"/>
              </a:ext>
            </a:extLst>
          </p:cNvPr>
          <p:cNvSpPr>
            <a:spLocks noGrp="1"/>
          </p:cNvSpPr>
          <p:nvPr>
            <p:ph type="subTitle" idx="1"/>
          </p:nvPr>
        </p:nvSpPr>
        <p:spPr>
          <a:xfrm>
            <a:off x="457200" y="3848099"/>
            <a:ext cx="8686800" cy="2095499"/>
          </a:xfrm>
        </p:spPr>
        <p:txBody>
          <a:bodyPr/>
          <a:lstStyle/>
          <a:p>
            <a:r>
              <a:rPr lang="en-US" dirty="0"/>
              <a:t>Emily J Gallagher, M.D., Ph.D., MRCPI. </a:t>
            </a:r>
          </a:p>
          <a:p>
            <a:r>
              <a:rPr lang="en-US" dirty="0"/>
              <a:t>April 10</a:t>
            </a:r>
            <a:r>
              <a:rPr lang="en-US" baseline="30000" dirty="0"/>
              <a:t>th</a:t>
            </a:r>
            <a:r>
              <a:rPr lang="en-US" dirty="0"/>
              <a:t> 2022</a:t>
            </a:r>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611083579"/>
      </p:ext>
    </p:extLst>
  </p:cSld>
  <p:clrMapOvr>
    <a:masterClrMapping/>
  </p:clrMapOvr>
  <mc:AlternateContent xmlns:mc="http://schemas.openxmlformats.org/markup-compatibility/2006" xmlns:p14="http://schemas.microsoft.com/office/powerpoint/2010/main">
    <mc:Choice Requires="p14">
      <p:transition spd="slow" p14:dur="2000" advTm="8038"/>
    </mc:Choice>
    <mc:Fallback xmlns="">
      <p:transition spd="slow" advTm="80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999B98-4465-4388-9A09-1B35B6D29458}"/>
              </a:ext>
            </a:extLst>
          </p:cNvPr>
          <p:cNvSpPr>
            <a:spLocks noGrp="1"/>
          </p:cNvSpPr>
          <p:nvPr>
            <p:ph idx="1"/>
          </p:nvPr>
        </p:nvSpPr>
        <p:spPr>
          <a:xfrm>
            <a:off x="541420" y="705853"/>
            <a:ext cx="9914021" cy="4648200"/>
          </a:xfrm>
        </p:spPr>
        <p:txBody>
          <a:bodyPr/>
          <a:lstStyle/>
          <a:p>
            <a:r>
              <a:rPr lang="en-US" dirty="0"/>
              <a:t>Conclusions</a:t>
            </a:r>
          </a:p>
          <a:p>
            <a:pPr lvl="1"/>
            <a:r>
              <a:rPr lang="en-US" sz="3200" b="1" dirty="0">
                <a:solidFill>
                  <a:schemeClr val="accent1"/>
                </a:solidFill>
              </a:rPr>
              <a:t>The results suggest that physician-scientist applicants are likely best served by focusing on:</a:t>
            </a:r>
          </a:p>
          <a:p>
            <a:pPr marL="651510" lvl="1" indent="-285750">
              <a:buFont typeface="Arial" panose="020B0604020202020204" pitchFamily="34" charset="0"/>
              <a:buChar char="•"/>
            </a:pPr>
            <a:r>
              <a:rPr lang="en-US" sz="3200" b="1" dirty="0">
                <a:solidFill>
                  <a:schemeClr val="accent1"/>
                </a:solidFill>
              </a:rPr>
              <a:t>Their research training</a:t>
            </a:r>
          </a:p>
          <a:p>
            <a:pPr marL="651510" lvl="1" indent="-285750">
              <a:buFont typeface="Arial" panose="020B0604020202020204" pitchFamily="34" charset="0"/>
              <a:buChar char="•"/>
            </a:pPr>
            <a:r>
              <a:rPr lang="en-US" sz="3200" b="1" dirty="0">
                <a:solidFill>
                  <a:schemeClr val="accent1"/>
                </a:solidFill>
              </a:rPr>
              <a:t>Obtaining strong letters of support (particularly from their thesis advisor) </a:t>
            </a:r>
          </a:p>
          <a:p>
            <a:pPr marL="651510" lvl="1" indent="-285750">
              <a:buFont typeface="Arial" panose="020B0604020202020204" pitchFamily="34" charset="0"/>
              <a:buChar char="•"/>
            </a:pPr>
            <a:r>
              <a:rPr lang="en-US" sz="3200" b="1" dirty="0">
                <a:solidFill>
                  <a:schemeClr val="accent1"/>
                </a:solidFill>
              </a:rPr>
              <a:t>Having a first-author publication</a:t>
            </a:r>
          </a:p>
        </p:txBody>
      </p:sp>
      <p:sp>
        <p:nvSpPr>
          <p:cNvPr id="4" name="Slide Number Placeholder 3">
            <a:extLst>
              <a:ext uri="{FF2B5EF4-FFF2-40B4-BE49-F238E27FC236}">
                <a16:creationId xmlns:a16="http://schemas.microsoft.com/office/drawing/2014/main" id="{E3019C78-C113-4ECE-A116-0A81715FE12D}"/>
              </a:ext>
            </a:extLst>
          </p:cNvPr>
          <p:cNvSpPr>
            <a:spLocks noGrp="1"/>
          </p:cNvSpPr>
          <p:nvPr>
            <p:ph type="sldNum" sz="quarter" idx="12"/>
          </p:nvPr>
        </p:nvSpPr>
        <p:spPr/>
        <p:txBody>
          <a:bodyPr/>
          <a:lstStyle/>
          <a:p>
            <a:fld id="{BC470496-488A-4BE5-86BB-E1915DB05013}" type="slidenum">
              <a:rPr lang="en-US" smtClean="0"/>
              <a:pPr/>
              <a:t>10</a:t>
            </a:fld>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23711594"/>
      </p:ext>
    </p:extLst>
  </p:cSld>
  <p:clrMapOvr>
    <a:masterClrMapping/>
  </p:clrMapOvr>
  <mc:AlternateContent xmlns:mc="http://schemas.openxmlformats.org/markup-compatibility/2006" xmlns:p14="http://schemas.microsoft.com/office/powerpoint/2010/main">
    <mc:Choice Requires="p14">
      <p:transition spd="slow" p14:dur="2000" advTm="13776"/>
    </mc:Choice>
    <mc:Fallback xmlns="">
      <p:transition spd="slow" advTm="137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874BA-183B-4041-ACFD-78F9F5F669D2}"/>
              </a:ext>
            </a:extLst>
          </p:cNvPr>
          <p:cNvSpPr>
            <a:spLocks noGrp="1"/>
          </p:cNvSpPr>
          <p:nvPr>
            <p:ph type="ctrTitle"/>
          </p:nvPr>
        </p:nvSpPr>
        <p:spPr>
          <a:xfrm>
            <a:off x="457200" y="2673530"/>
            <a:ext cx="8686800" cy="3270069"/>
          </a:xfrm>
        </p:spPr>
        <p:txBody>
          <a:bodyPr/>
          <a:lstStyle/>
          <a:p>
            <a:r>
              <a:rPr lang="en-US" dirty="0"/>
              <a:t>Thank you</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17423981"/>
      </p:ext>
    </p:extLst>
  </p:cSld>
  <p:clrMapOvr>
    <a:masterClrMapping/>
  </p:clrMapOvr>
  <mc:AlternateContent xmlns:mc="http://schemas.openxmlformats.org/markup-compatibility/2006" xmlns:p14="http://schemas.microsoft.com/office/powerpoint/2010/main">
    <mc:Choice Requires="p14">
      <p:transition spd="slow" p14:dur="2000" advTm="5415"/>
    </mc:Choice>
    <mc:Fallback xmlns="">
      <p:transition spd="slow" advTm="54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B6ED-FE8F-43B2-B33A-938BB548BCF9}"/>
              </a:ext>
            </a:extLst>
          </p:cNvPr>
          <p:cNvSpPr>
            <a:spLocks noGrp="1"/>
          </p:cNvSpPr>
          <p:nvPr>
            <p:ph type="title"/>
          </p:nvPr>
        </p:nvSpPr>
        <p:spPr>
          <a:xfrm>
            <a:off x="457200" y="845670"/>
            <a:ext cx="11277600" cy="381000"/>
          </a:xfrm>
        </p:spPr>
        <p:txBody>
          <a:bodyPr/>
          <a:lstStyle/>
          <a:p>
            <a:pPr algn="ctr"/>
            <a:r>
              <a:rPr lang="en-US" dirty="0"/>
              <a:t>Published in March 2022</a:t>
            </a:r>
            <a:br>
              <a:rPr lang="en-US" dirty="0"/>
            </a:br>
            <a:br>
              <a:rPr lang="en-US" dirty="0"/>
            </a:br>
            <a:r>
              <a:rPr lang="en-US" dirty="0"/>
              <a:t>JCI Insight. 2022;7(6):e158467</a:t>
            </a:r>
          </a:p>
        </p:txBody>
      </p:sp>
      <p:sp>
        <p:nvSpPr>
          <p:cNvPr id="5" name="Slide Number Placeholder 4">
            <a:extLst>
              <a:ext uri="{FF2B5EF4-FFF2-40B4-BE49-F238E27FC236}">
                <a16:creationId xmlns:a16="http://schemas.microsoft.com/office/drawing/2014/main" id="{CF162D6C-3EC8-49E7-9D2C-7723892A66F5}"/>
              </a:ext>
            </a:extLst>
          </p:cNvPr>
          <p:cNvSpPr>
            <a:spLocks noGrp="1"/>
          </p:cNvSpPr>
          <p:nvPr>
            <p:ph type="sldNum" sz="quarter" idx="12"/>
          </p:nvPr>
        </p:nvSpPr>
        <p:spPr/>
        <p:txBody>
          <a:bodyPr/>
          <a:lstStyle/>
          <a:p>
            <a:fld id="{BC470496-488A-4BE5-86BB-E1915DB05013}" type="slidenum">
              <a:rPr lang="en-US" smtClean="0"/>
              <a:t>2</a:t>
            </a:fld>
            <a:endParaRPr lang="en-US" dirty="0"/>
          </a:p>
        </p:txBody>
      </p:sp>
      <p:pic>
        <p:nvPicPr>
          <p:cNvPr id="8" name="Picture 7"/>
          <p:cNvPicPr>
            <a:picLocks noChangeAspect="1"/>
          </p:cNvPicPr>
          <p:nvPr/>
        </p:nvPicPr>
        <p:blipFill>
          <a:blip r:embed="rId4"/>
          <a:stretch>
            <a:fillRect/>
          </a:stretch>
        </p:blipFill>
        <p:spPr>
          <a:xfrm>
            <a:off x="805092" y="1920041"/>
            <a:ext cx="9595227" cy="3093017"/>
          </a:xfrm>
          <a:prstGeom prst="rect">
            <a:avLst/>
          </a:prstGeom>
        </p:spPr>
      </p:pic>
      <p:pic>
        <p:nvPicPr>
          <p:cNvPr id="14" name="Audio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636944595"/>
      </p:ext>
    </p:extLst>
  </p:cSld>
  <p:clrMapOvr>
    <a:masterClrMapping/>
  </p:clrMapOvr>
  <mc:AlternateContent xmlns:mc="http://schemas.openxmlformats.org/markup-compatibility/2006" xmlns:p14="http://schemas.microsoft.com/office/powerpoint/2010/main">
    <mc:Choice Requires="p14">
      <p:transition spd="slow" p14:dur="2000" advTm="23856"/>
    </mc:Choice>
    <mc:Fallback xmlns="">
      <p:transition spd="slow" advTm="23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999B98-4465-4388-9A09-1B35B6D29458}"/>
              </a:ext>
            </a:extLst>
          </p:cNvPr>
          <p:cNvSpPr>
            <a:spLocks noGrp="1"/>
          </p:cNvSpPr>
          <p:nvPr>
            <p:ph idx="1"/>
          </p:nvPr>
        </p:nvSpPr>
        <p:spPr>
          <a:xfrm>
            <a:off x="541421" y="705853"/>
            <a:ext cx="8686800" cy="4648200"/>
          </a:xfrm>
        </p:spPr>
        <p:txBody>
          <a:bodyPr/>
          <a:lstStyle/>
          <a:p>
            <a:r>
              <a:rPr lang="en-US" dirty="0"/>
              <a:t>Overall Aim</a:t>
            </a:r>
          </a:p>
          <a:p>
            <a:endParaRPr lang="en-US" dirty="0"/>
          </a:p>
          <a:p>
            <a:r>
              <a:rPr lang="en-US" dirty="0"/>
              <a:t>To increase transparency of the Postgraduate Physician-Scientist Training Program selection process to help future applicants and their faculty advisors</a:t>
            </a:r>
          </a:p>
        </p:txBody>
      </p:sp>
      <p:sp>
        <p:nvSpPr>
          <p:cNvPr id="4" name="Slide Number Placeholder 3">
            <a:extLst>
              <a:ext uri="{FF2B5EF4-FFF2-40B4-BE49-F238E27FC236}">
                <a16:creationId xmlns:a16="http://schemas.microsoft.com/office/drawing/2014/main" id="{E3019C78-C113-4ECE-A116-0A81715FE12D}"/>
              </a:ext>
            </a:extLst>
          </p:cNvPr>
          <p:cNvSpPr>
            <a:spLocks noGrp="1"/>
          </p:cNvSpPr>
          <p:nvPr>
            <p:ph type="sldNum" sz="quarter" idx="12"/>
          </p:nvPr>
        </p:nvSpPr>
        <p:spPr/>
        <p:txBody>
          <a:bodyPr/>
          <a:lstStyle/>
          <a:p>
            <a:fld id="{BC470496-488A-4BE5-86BB-E1915DB05013}" type="slidenum">
              <a:rPr lang="en-US" smtClean="0"/>
              <a:pPr/>
              <a:t>3</a:t>
            </a:fld>
            <a:endParaRPr lang="en-US"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88269873"/>
      </p:ext>
    </p:extLst>
  </p:cSld>
  <p:clrMapOvr>
    <a:masterClrMapping/>
  </p:clrMapOvr>
  <mc:AlternateContent xmlns:mc="http://schemas.openxmlformats.org/markup-compatibility/2006" xmlns:p14="http://schemas.microsoft.com/office/powerpoint/2010/main">
    <mc:Choice Requires="p14">
      <p:transition spd="slow" p14:dur="2000" advTm="13296"/>
    </mc:Choice>
    <mc:Fallback xmlns="">
      <p:transition spd="slow" advTm="132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B6ED-FE8F-43B2-B33A-938BB548BCF9}"/>
              </a:ext>
            </a:extLst>
          </p:cNvPr>
          <p:cNvSpPr>
            <a:spLocks noGrp="1"/>
          </p:cNvSpPr>
          <p:nvPr>
            <p:ph type="title"/>
          </p:nvPr>
        </p:nvSpPr>
        <p:spPr>
          <a:xfrm>
            <a:off x="457200" y="457200"/>
            <a:ext cx="5410200" cy="384048"/>
          </a:xfrm>
        </p:spPr>
        <p:txBody>
          <a:bodyPr/>
          <a:lstStyle/>
          <a:p>
            <a:r>
              <a:rPr lang="en-US" dirty="0"/>
              <a:t>Methods</a:t>
            </a:r>
          </a:p>
        </p:txBody>
      </p:sp>
      <p:sp>
        <p:nvSpPr>
          <p:cNvPr id="3" name="Content Placeholder 2">
            <a:extLst>
              <a:ext uri="{FF2B5EF4-FFF2-40B4-BE49-F238E27FC236}">
                <a16:creationId xmlns:a16="http://schemas.microsoft.com/office/drawing/2014/main" id="{913072E2-2E80-4A34-86E5-D1A5AC288511}"/>
              </a:ext>
            </a:extLst>
          </p:cNvPr>
          <p:cNvSpPr>
            <a:spLocks noGrp="1"/>
          </p:cNvSpPr>
          <p:nvPr>
            <p:ph idx="1"/>
          </p:nvPr>
        </p:nvSpPr>
        <p:spPr>
          <a:xfrm>
            <a:off x="457200" y="1298447"/>
            <a:ext cx="10927492" cy="4663440"/>
          </a:xfrm>
        </p:spPr>
        <p:txBody>
          <a:bodyPr/>
          <a:lstStyle/>
          <a:p>
            <a:pPr marL="285750" indent="-285750">
              <a:buFont typeface="Arial" panose="020B0604020202020204" pitchFamily="34" charset="0"/>
              <a:buChar char="•"/>
            </a:pPr>
            <a:r>
              <a:rPr lang="en-US" dirty="0"/>
              <a:t>Surveys were sent to postgraduate physician-scientist training program (PSTP) directors across the US</a:t>
            </a:r>
          </a:p>
          <a:p>
            <a:pPr marL="285750" indent="-285750">
              <a:buFont typeface="Arial" panose="020B0604020202020204" pitchFamily="34" charset="0"/>
              <a:buChar char="•"/>
            </a:pPr>
            <a:r>
              <a:rPr lang="en-US" dirty="0"/>
              <a:t>Questions related to:</a:t>
            </a:r>
          </a:p>
          <a:p>
            <a:pPr marL="468630" lvl="1" indent="-285750"/>
            <a:r>
              <a:rPr lang="en-US" dirty="0"/>
              <a:t>Size of training program</a:t>
            </a:r>
          </a:p>
          <a:p>
            <a:pPr marL="468630" lvl="1" indent="-285750"/>
            <a:r>
              <a:rPr lang="en-US" dirty="0"/>
              <a:t>What faculty members were evaluating applications </a:t>
            </a:r>
          </a:p>
          <a:p>
            <a:pPr marL="468630" lvl="1" indent="-285750"/>
            <a:r>
              <a:rPr lang="en-US" dirty="0"/>
              <a:t>If PSTP applications were evaluated separately from non-physician-scientist applications</a:t>
            </a:r>
          </a:p>
          <a:p>
            <a:pPr marL="285750" indent="-285750">
              <a:buFont typeface="Arial" panose="020B0604020202020204" pitchFamily="34" charset="0"/>
              <a:buChar char="•"/>
            </a:pPr>
            <a:r>
              <a:rPr lang="en-US" dirty="0"/>
              <a:t>Rated elements of application on scale: </a:t>
            </a:r>
          </a:p>
          <a:p>
            <a:pPr marL="0" lvl="1" indent="0">
              <a:buNone/>
            </a:pPr>
            <a:r>
              <a:rPr lang="en-US" dirty="0"/>
              <a:t>	Very Important - Fairly Important - Important - Slightly Important - Not at all important</a:t>
            </a:r>
          </a:p>
        </p:txBody>
      </p:sp>
      <p:pic>
        <p:nvPicPr>
          <p:cNvPr id="25" name="Graphic 24">
            <a:extLst>
              <a:ext uri="{FF2B5EF4-FFF2-40B4-BE49-F238E27FC236}">
                <a16:creationId xmlns:a16="http://schemas.microsoft.com/office/drawing/2014/main" id="{F99FF450-9493-4431-A476-9E34815B80C2}"/>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839735" y="6047941"/>
            <a:ext cx="1346630" cy="809767"/>
          </a:xfrm>
          <a:prstGeom prst="rect">
            <a:avLst/>
          </a:prstGeom>
        </p:spPr>
      </p:pic>
      <p:sp>
        <p:nvSpPr>
          <p:cNvPr id="5" name="Slide Number Placeholder 4">
            <a:extLst>
              <a:ext uri="{FF2B5EF4-FFF2-40B4-BE49-F238E27FC236}">
                <a16:creationId xmlns:a16="http://schemas.microsoft.com/office/drawing/2014/main" id="{CF162D6C-3EC8-49E7-9D2C-7723892A66F5}"/>
              </a:ext>
            </a:extLst>
          </p:cNvPr>
          <p:cNvSpPr>
            <a:spLocks noGrp="1"/>
          </p:cNvSpPr>
          <p:nvPr>
            <p:ph type="sldNum" sz="quarter" idx="12"/>
          </p:nvPr>
        </p:nvSpPr>
        <p:spPr>
          <a:xfrm>
            <a:off x="11339384" y="6399800"/>
            <a:ext cx="395416" cy="457676"/>
          </a:xfrm>
        </p:spPr>
        <p:txBody>
          <a:bodyPr/>
          <a:lstStyle/>
          <a:p>
            <a:fld id="{BC470496-488A-4BE5-86BB-E1915DB05013}" type="slidenum">
              <a:rPr lang="en-US" smtClean="0"/>
              <a:pPr/>
              <a:t>4</a:t>
            </a:fld>
            <a:endParaRPr lang="en-US" dirty="0"/>
          </a:p>
        </p:txBody>
      </p:sp>
      <p:pic>
        <p:nvPicPr>
          <p:cNvPr id="15" name="Audio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90941337"/>
      </p:ext>
    </p:extLst>
  </p:cSld>
  <p:clrMapOvr>
    <a:masterClrMapping/>
  </p:clrMapOvr>
  <mc:AlternateContent xmlns:mc="http://schemas.openxmlformats.org/markup-compatibility/2006" xmlns:p14="http://schemas.microsoft.com/office/powerpoint/2010/main">
    <mc:Choice Requires="p14">
      <p:transition spd="slow" p14:dur="2000" advTm="48736"/>
    </mc:Choice>
    <mc:Fallback xmlns="">
      <p:transition spd="slow" advTm="48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B6ED-FE8F-43B2-B33A-938BB548BCF9}"/>
              </a:ext>
            </a:extLst>
          </p:cNvPr>
          <p:cNvSpPr>
            <a:spLocks noGrp="1"/>
          </p:cNvSpPr>
          <p:nvPr>
            <p:ph type="title"/>
          </p:nvPr>
        </p:nvSpPr>
        <p:spPr>
          <a:xfrm>
            <a:off x="457200" y="457200"/>
            <a:ext cx="5410200" cy="384048"/>
          </a:xfrm>
        </p:spPr>
        <p:txBody>
          <a:bodyPr/>
          <a:lstStyle/>
          <a:p>
            <a:r>
              <a:rPr lang="en-US" dirty="0"/>
              <a:t>Results</a:t>
            </a:r>
          </a:p>
        </p:txBody>
      </p:sp>
      <p:sp>
        <p:nvSpPr>
          <p:cNvPr id="3" name="Content Placeholder 2">
            <a:extLst>
              <a:ext uri="{FF2B5EF4-FFF2-40B4-BE49-F238E27FC236}">
                <a16:creationId xmlns:a16="http://schemas.microsoft.com/office/drawing/2014/main" id="{913072E2-2E80-4A34-86E5-D1A5AC288511}"/>
              </a:ext>
            </a:extLst>
          </p:cNvPr>
          <p:cNvSpPr>
            <a:spLocks noGrp="1"/>
          </p:cNvSpPr>
          <p:nvPr>
            <p:ph idx="1"/>
          </p:nvPr>
        </p:nvSpPr>
        <p:spPr>
          <a:xfrm>
            <a:off x="457200" y="1298447"/>
            <a:ext cx="4783783" cy="4663440"/>
          </a:xfrm>
        </p:spPr>
        <p:txBody>
          <a:bodyPr/>
          <a:lstStyle/>
          <a:p>
            <a:pPr marL="285750" indent="-285750">
              <a:buFont typeface="Arial" panose="020B0604020202020204" pitchFamily="34" charset="0"/>
              <a:buChar char="•"/>
            </a:pPr>
            <a:r>
              <a:rPr lang="en-US" dirty="0"/>
              <a:t>77 surveys were sent</a:t>
            </a:r>
          </a:p>
          <a:p>
            <a:pPr marL="285750" indent="-285750">
              <a:buFont typeface="Arial" panose="020B0604020202020204" pitchFamily="34" charset="0"/>
              <a:buChar char="•"/>
            </a:pPr>
            <a:r>
              <a:rPr lang="en-US" dirty="0"/>
              <a:t>40 completed surveys were returned</a:t>
            </a:r>
          </a:p>
          <a:p>
            <a:pPr marL="285750" indent="-285750">
              <a:buFont typeface="Arial" panose="020B0604020202020204" pitchFamily="34" charset="0"/>
              <a:buChar char="•"/>
            </a:pPr>
            <a:r>
              <a:rPr lang="en-US" dirty="0"/>
              <a:t>Represented 31 institutions across the US</a:t>
            </a:r>
          </a:p>
          <a:p>
            <a:pPr marL="285750" indent="-285750">
              <a:buFont typeface="Arial" panose="020B0604020202020204" pitchFamily="34" charset="0"/>
              <a:buChar char="•"/>
            </a:pPr>
            <a:r>
              <a:rPr lang="en-US" dirty="0"/>
              <a:t>24 (60%) - Medicine</a:t>
            </a:r>
          </a:p>
          <a:p>
            <a:pPr marL="285750" indent="-285750">
              <a:buFont typeface="Arial" panose="020B0604020202020204" pitchFamily="34" charset="0"/>
              <a:buChar char="•"/>
            </a:pPr>
            <a:r>
              <a:rPr lang="en-US" dirty="0"/>
              <a:t>9 (23%) - Pediatrics</a:t>
            </a:r>
          </a:p>
        </p:txBody>
      </p:sp>
      <p:pic>
        <p:nvPicPr>
          <p:cNvPr id="25" name="Graphic 24">
            <a:extLst>
              <a:ext uri="{FF2B5EF4-FFF2-40B4-BE49-F238E27FC236}">
                <a16:creationId xmlns:a16="http://schemas.microsoft.com/office/drawing/2014/main" id="{F99FF450-9493-4431-A476-9E34815B80C2}"/>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839735" y="6047941"/>
            <a:ext cx="1346630" cy="809767"/>
          </a:xfrm>
          <a:prstGeom prst="rect">
            <a:avLst/>
          </a:prstGeom>
        </p:spPr>
      </p:pic>
      <p:sp>
        <p:nvSpPr>
          <p:cNvPr id="5" name="Slide Number Placeholder 4">
            <a:extLst>
              <a:ext uri="{FF2B5EF4-FFF2-40B4-BE49-F238E27FC236}">
                <a16:creationId xmlns:a16="http://schemas.microsoft.com/office/drawing/2014/main" id="{CF162D6C-3EC8-49E7-9D2C-7723892A66F5}"/>
              </a:ext>
            </a:extLst>
          </p:cNvPr>
          <p:cNvSpPr>
            <a:spLocks noGrp="1"/>
          </p:cNvSpPr>
          <p:nvPr>
            <p:ph type="sldNum" sz="quarter" idx="12"/>
          </p:nvPr>
        </p:nvSpPr>
        <p:spPr>
          <a:xfrm>
            <a:off x="11339384" y="6399800"/>
            <a:ext cx="395416" cy="457676"/>
          </a:xfrm>
        </p:spPr>
        <p:txBody>
          <a:bodyPr/>
          <a:lstStyle/>
          <a:p>
            <a:fld id="{BC470496-488A-4BE5-86BB-E1915DB05013}" type="slidenum">
              <a:rPr lang="en-US" smtClean="0"/>
              <a:pPr/>
              <a:t>5</a:t>
            </a:fld>
            <a:endParaRPr lang="en-US" dirty="0"/>
          </a:p>
        </p:txBody>
      </p:sp>
      <p:sp>
        <p:nvSpPr>
          <p:cNvPr id="10" name="TextBox 9">
            <a:extLst>
              <a:ext uri="{FF2B5EF4-FFF2-40B4-BE49-F238E27FC236}">
                <a16:creationId xmlns:a16="http://schemas.microsoft.com/office/drawing/2014/main" id="{FE986EAD-858D-6C45-8DF1-0D61F8942FEE}"/>
              </a:ext>
            </a:extLst>
          </p:cNvPr>
          <p:cNvSpPr txBox="1"/>
          <p:nvPr/>
        </p:nvSpPr>
        <p:spPr>
          <a:xfrm>
            <a:off x="5648274" y="5224307"/>
            <a:ext cx="5126818" cy="261610"/>
          </a:xfrm>
          <a:prstGeom prst="rect">
            <a:avLst/>
          </a:prstGeom>
          <a:noFill/>
        </p:spPr>
        <p:txBody>
          <a:bodyPr wrap="square" rtlCol="0">
            <a:spAutoFit/>
          </a:bodyPr>
          <a:lstStyle/>
          <a:p>
            <a:r>
              <a:rPr lang="en-US" sz="1100" dirty="0"/>
              <a:t>*Some PSTP directors were from different departments in the same institution</a:t>
            </a:r>
          </a:p>
        </p:txBody>
      </p:sp>
      <p:pic>
        <p:nvPicPr>
          <p:cNvPr id="12" name="Picture 11">
            <a:extLst>
              <a:ext uri="{FF2B5EF4-FFF2-40B4-BE49-F238E27FC236}">
                <a16:creationId xmlns:a16="http://schemas.microsoft.com/office/drawing/2014/main" id="{BEC36471-8698-F340-BFAD-319A7E35D58C}"/>
              </a:ext>
            </a:extLst>
          </p:cNvPr>
          <p:cNvPicPr>
            <a:picLocks noChangeAspect="1"/>
          </p:cNvPicPr>
          <p:nvPr/>
        </p:nvPicPr>
        <p:blipFill>
          <a:blip r:embed="rId6"/>
          <a:stretch>
            <a:fillRect/>
          </a:stretch>
        </p:blipFill>
        <p:spPr>
          <a:xfrm>
            <a:off x="5240983" y="1629427"/>
            <a:ext cx="6830675" cy="3602385"/>
          </a:xfrm>
          <a:prstGeom prst="rect">
            <a:avLst/>
          </a:prstGeom>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95776667"/>
      </p:ext>
    </p:extLst>
  </p:cSld>
  <p:clrMapOvr>
    <a:masterClrMapping/>
  </p:clrMapOvr>
  <mc:AlternateContent xmlns:mc="http://schemas.openxmlformats.org/markup-compatibility/2006" xmlns:p14="http://schemas.microsoft.com/office/powerpoint/2010/main">
    <mc:Choice Requires="p14">
      <p:transition spd="slow" p14:dur="2000" advTm="47032"/>
    </mc:Choice>
    <mc:Fallback xmlns="">
      <p:transition spd="slow" advTm="470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B6ED-FE8F-43B2-B33A-938BB548BCF9}"/>
              </a:ext>
            </a:extLst>
          </p:cNvPr>
          <p:cNvSpPr>
            <a:spLocks noGrp="1"/>
          </p:cNvSpPr>
          <p:nvPr>
            <p:ph type="title"/>
          </p:nvPr>
        </p:nvSpPr>
        <p:spPr>
          <a:xfrm>
            <a:off x="457200" y="696225"/>
            <a:ext cx="10882184" cy="384048"/>
          </a:xfrm>
        </p:spPr>
        <p:txBody>
          <a:bodyPr/>
          <a:lstStyle/>
          <a:p>
            <a:r>
              <a:rPr lang="en-US" dirty="0"/>
              <a:t>More than 80% of PSTP directors rated a first author publication as “very important”</a:t>
            </a:r>
          </a:p>
        </p:txBody>
      </p:sp>
      <p:pic>
        <p:nvPicPr>
          <p:cNvPr id="25" name="Graphic 24">
            <a:extLst>
              <a:ext uri="{FF2B5EF4-FFF2-40B4-BE49-F238E27FC236}">
                <a16:creationId xmlns:a16="http://schemas.microsoft.com/office/drawing/2014/main" id="{F99FF450-9493-4431-A476-9E34815B80C2}"/>
              </a:ext>
            </a:extLst>
          </p:cNvPr>
          <p:cNvPicPr>
            <a:picLocks noChangeAspect="1"/>
          </p:cNvPicPr>
          <p:nvPr/>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839735" y="6047941"/>
            <a:ext cx="1346630" cy="809767"/>
          </a:xfrm>
          <a:prstGeom prst="rect">
            <a:avLst/>
          </a:prstGeom>
        </p:spPr>
      </p:pic>
      <p:sp>
        <p:nvSpPr>
          <p:cNvPr id="5" name="Slide Number Placeholder 4">
            <a:extLst>
              <a:ext uri="{FF2B5EF4-FFF2-40B4-BE49-F238E27FC236}">
                <a16:creationId xmlns:a16="http://schemas.microsoft.com/office/drawing/2014/main" id="{CF162D6C-3EC8-49E7-9D2C-7723892A66F5}"/>
              </a:ext>
            </a:extLst>
          </p:cNvPr>
          <p:cNvSpPr>
            <a:spLocks noGrp="1"/>
          </p:cNvSpPr>
          <p:nvPr>
            <p:ph type="sldNum" sz="quarter" idx="12"/>
          </p:nvPr>
        </p:nvSpPr>
        <p:spPr>
          <a:xfrm>
            <a:off x="11339384" y="6399800"/>
            <a:ext cx="395416" cy="457676"/>
          </a:xfrm>
        </p:spPr>
        <p:txBody>
          <a:bodyPr/>
          <a:lstStyle/>
          <a:p>
            <a:fld id="{BC470496-488A-4BE5-86BB-E1915DB05013}" type="slidenum">
              <a:rPr lang="en-US" smtClean="0"/>
              <a:pPr/>
              <a:t>6</a:t>
            </a:fld>
            <a:endParaRPr lang="en-US" dirty="0"/>
          </a:p>
        </p:txBody>
      </p:sp>
      <p:pic>
        <p:nvPicPr>
          <p:cNvPr id="7" name="Picture 6"/>
          <p:cNvPicPr>
            <a:picLocks noChangeAspect="1"/>
          </p:cNvPicPr>
          <p:nvPr/>
        </p:nvPicPr>
        <p:blipFill rotWithShape="1">
          <a:blip r:embed="rId6"/>
          <a:srcRect t="93186"/>
          <a:stretch/>
        </p:blipFill>
        <p:spPr>
          <a:xfrm>
            <a:off x="101821" y="4349891"/>
            <a:ext cx="12180864" cy="326503"/>
          </a:xfrm>
          <a:prstGeom prst="rect">
            <a:avLst/>
          </a:prstGeom>
        </p:spPr>
      </p:pic>
      <p:pic>
        <p:nvPicPr>
          <p:cNvPr id="11" name="Picture 10"/>
          <p:cNvPicPr>
            <a:picLocks noChangeAspect="1"/>
          </p:cNvPicPr>
          <p:nvPr/>
        </p:nvPicPr>
        <p:blipFill rotWithShape="1">
          <a:blip r:embed="rId6"/>
          <a:srcRect b="49414"/>
          <a:stretch/>
        </p:blipFill>
        <p:spPr>
          <a:xfrm>
            <a:off x="230157" y="1574022"/>
            <a:ext cx="12180864" cy="2424010"/>
          </a:xfrm>
          <a:prstGeom prst="rect">
            <a:avLst/>
          </a:prstGeom>
        </p:spPr>
      </p:pic>
      <p:pic>
        <p:nvPicPr>
          <p:cNvPr id="14" name="Audio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943625146"/>
      </p:ext>
    </p:extLst>
  </p:cSld>
  <p:clrMapOvr>
    <a:masterClrMapping/>
  </p:clrMapOvr>
  <mc:AlternateContent xmlns:mc="http://schemas.openxmlformats.org/markup-compatibility/2006" xmlns:p14="http://schemas.microsoft.com/office/powerpoint/2010/main">
    <mc:Choice Requires="p14">
      <p:transition spd="slow" p14:dur="2000" advTm="37137"/>
    </mc:Choice>
    <mc:Fallback xmlns="">
      <p:transition spd="slow" advTm="371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66005" y="1337264"/>
            <a:ext cx="12125995" cy="3822523"/>
          </a:xfrm>
          <a:prstGeom prst="rect">
            <a:avLst/>
          </a:prstGeom>
        </p:spPr>
      </p:pic>
      <p:sp>
        <p:nvSpPr>
          <p:cNvPr id="10" name="Title 1">
            <a:extLst>
              <a:ext uri="{FF2B5EF4-FFF2-40B4-BE49-F238E27FC236}">
                <a16:creationId xmlns:a16="http://schemas.microsoft.com/office/drawing/2014/main" id="{0191B6ED-FE8F-43B2-B33A-938BB548BCF9}"/>
              </a:ext>
            </a:extLst>
          </p:cNvPr>
          <p:cNvSpPr txBox="1">
            <a:spLocks/>
          </p:cNvSpPr>
          <p:nvPr/>
        </p:nvSpPr>
        <p:spPr>
          <a:xfrm>
            <a:off x="445169" y="202930"/>
            <a:ext cx="10882184" cy="384048"/>
          </a:xfrm>
          <a:prstGeom prst="rect">
            <a:avLst/>
          </a:prstGeom>
        </p:spPr>
        <p:txBody>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dirty="0"/>
              <a:t>More than 80% of medicine PSTP directors rated the thesis advisor’s letter of support as “very important”</a:t>
            </a:r>
          </a:p>
        </p:txBody>
      </p:sp>
      <p:pic>
        <p:nvPicPr>
          <p:cNvPr id="13" name="Audio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829446013"/>
      </p:ext>
    </p:extLst>
  </p:cSld>
  <p:clrMapOvr>
    <a:masterClrMapping/>
  </p:clrMapOvr>
  <mc:AlternateContent xmlns:mc="http://schemas.openxmlformats.org/markup-compatibility/2006" xmlns:p14="http://schemas.microsoft.com/office/powerpoint/2010/main">
    <mc:Choice Requires="p14">
      <p:transition spd="slow" p14:dur="2000" advTm="45327"/>
    </mc:Choice>
    <mc:Fallback xmlns="">
      <p:transition spd="slow" advTm="453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t="93310"/>
          <a:stretch/>
        </p:blipFill>
        <p:spPr>
          <a:xfrm>
            <a:off x="17233" y="4174958"/>
            <a:ext cx="12174767" cy="360539"/>
          </a:xfrm>
          <a:prstGeom prst="rect">
            <a:avLst/>
          </a:prstGeom>
        </p:spPr>
      </p:pic>
      <p:pic>
        <p:nvPicPr>
          <p:cNvPr id="13" name="Picture 12"/>
          <p:cNvPicPr>
            <a:picLocks noChangeAspect="1"/>
          </p:cNvPicPr>
          <p:nvPr/>
        </p:nvPicPr>
        <p:blipFill rotWithShape="1">
          <a:blip r:embed="rId4"/>
          <a:srcRect b="69348"/>
          <a:stretch/>
        </p:blipFill>
        <p:spPr>
          <a:xfrm>
            <a:off x="17233" y="1957545"/>
            <a:ext cx="12174767" cy="1651930"/>
          </a:xfrm>
          <a:prstGeom prst="rect">
            <a:avLst/>
          </a:prstGeom>
        </p:spPr>
      </p:pic>
      <p:sp>
        <p:nvSpPr>
          <p:cNvPr id="14" name="Title 1">
            <a:extLst>
              <a:ext uri="{FF2B5EF4-FFF2-40B4-BE49-F238E27FC236}">
                <a16:creationId xmlns:a16="http://schemas.microsoft.com/office/drawing/2014/main" id="{0191B6ED-FE8F-43B2-B33A-938BB548BCF9}"/>
              </a:ext>
            </a:extLst>
          </p:cNvPr>
          <p:cNvSpPr txBox="1">
            <a:spLocks/>
          </p:cNvSpPr>
          <p:nvPr/>
        </p:nvSpPr>
        <p:spPr>
          <a:xfrm>
            <a:off x="445169" y="202930"/>
            <a:ext cx="10882184" cy="384048"/>
          </a:xfrm>
          <a:prstGeom prst="rect">
            <a:avLst/>
          </a:prstGeom>
        </p:spPr>
        <p:txBody>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dirty="0"/>
              <a:t>4% of medicine and 0% of pediatrics PSTP directors considered USMLE scores to be “very important”</a:t>
            </a:r>
          </a:p>
        </p:txBody>
      </p:sp>
      <p:pic>
        <p:nvPicPr>
          <p:cNvPr id="16" name="Audio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511938327"/>
      </p:ext>
    </p:extLst>
  </p:cSld>
  <p:clrMapOvr>
    <a:masterClrMapping/>
  </p:clrMapOvr>
  <mc:AlternateContent xmlns:mc="http://schemas.openxmlformats.org/markup-compatibility/2006" xmlns:p14="http://schemas.microsoft.com/office/powerpoint/2010/main">
    <mc:Choice Requires="p14">
      <p:transition spd="slow" p14:dur="2000" advTm="17162"/>
    </mc:Choice>
    <mc:Fallback xmlns="">
      <p:transition spd="slow" advTm="171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t="93310"/>
          <a:stretch/>
        </p:blipFill>
        <p:spPr>
          <a:xfrm>
            <a:off x="0" y="4788568"/>
            <a:ext cx="12174767" cy="360539"/>
          </a:xfrm>
          <a:prstGeom prst="rect">
            <a:avLst/>
          </a:prstGeom>
        </p:spPr>
      </p:pic>
      <p:sp>
        <p:nvSpPr>
          <p:cNvPr id="14" name="Title 1">
            <a:extLst>
              <a:ext uri="{FF2B5EF4-FFF2-40B4-BE49-F238E27FC236}">
                <a16:creationId xmlns:a16="http://schemas.microsoft.com/office/drawing/2014/main" id="{0191B6ED-FE8F-43B2-B33A-938BB548BCF9}"/>
              </a:ext>
            </a:extLst>
          </p:cNvPr>
          <p:cNvSpPr txBox="1">
            <a:spLocks/>
          </p:cNvSpPr>
          <p:nvPr/>
        </p:nvSpPr>
        <p:spPr>
          <a:xfrm>
            <a:off x="445169" y="202930"/>
            <a:ext cx="10882184" cy="384048"/>
          </a:xfrm>
          <a:prstGeom prst="rect">
            <a:avLst/>
          </a:prstGeom>
        </p:spPr>
        <p:txBody>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dirty="0"/>
              <a:t>4% of medicine and 0% of pediatrics PSTP directors considered it “very important” that the thesis topic was relevant to the clinical field of interest</a:t>
            </a:r>
          </a:p>
        </p:txBody>
      </p:sp>
      <p:pic>
        <p:nvPicPr>
          <p:cNvPr id="2" name="Picture 1"/>
          <p:cNvPicPr>
            <a:picLocks noChangeAspect="1"/>
          </p:cNvPicPr>
          <p:nvPr/>
        </p:nvPicPr>
        <p:blipFill rotWithShape="1">
          <a:blip r:embed="rId5"/>
          <a:srcRect t="68891" b="6218"/>
          <a:stretch/>
        </p:blipFill>
        <p:spPr>
          <a:xfrm>
            <a:off x="-42676" y="2719137"/>
            <a:ext cx="12217443" cy="1347538"/>
          </a:xfrm>
          <a:prstGeom prst="rect">
            <a:avLst/>
          </a:prstGeom>
        </p:spPr>
      </p:pic>
      <p:pic>
        <p:nvPicPr>
          <p:cNvPr id="6" name="Picture 5"/>
          <p:cNvPicPr>
            <a:picLocks noChangeAspect="1"/>
          </p:cNvPicPr>
          <p:nvPr/>
        </p:nvPicPr>
        <p:blipFill rotWithShape="1">
          <a:blip r:embed="rId5"/>
          <a:srcRect l="4727" t="924" b="93263"/>
          <a:stretch/>
        </p:blipFill>
        <p:spPr>
          <a:xfrm>
            <a:off x="577516" y="2225842"/>
            <a:ext cx="11639927" cy="314704"/>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710597997"/>
      </p:ext>
    </p:extLst>
  </p:cSld>
  <p:clrMapOvr>
    <a:masterClrMapping/>
  </p:clrMapOvr>
  <mc:AlternateContent xmlns:mc="http://schemas.openxmlformats.org/markup-compatibility/2006" xmlns:p14="http://schemas.microsoft.com/office/powerpoint/2010/main">
    <mc:Choice Requires="p14">
      <p:transition spd="slow" p14:dur="2000" advTm="27792"/>
    </mc:Choice>
    <mc:Fallback xmlns="">
      <p:transition spd="slow" advTm="277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SHS 2 ISMMS">
  <a:themeElements>
    <a:clrScheme name="MSHS">
      <a:dk1>
        <a:srgbClr val="000000"/>
      </a:dk1>
      <a:lt1>
        <a:srgbClr val="FFFFFF"/>
      </a:lt1>
      <a:dk2>
        <a:srgbClr val="666666"/>
      </a:dk2>
      <a:lt2>
        <a:srgbClr val="CCCCCC"/>
      </a:lt2>
      <a:accent1>
        <a:srgbClr val="00AEEF"/>
      </a:accent1>
      <a:accent2>
        <a:srgbClr val="221F72"/>
      </a:accent2>
      <a:accent3>
        <a:srgbClr val="D80B8C"/>
      </a:accent3>
      <a:accent4>
        <a:srgbClr val="7FD6F7"/>
      </a:accent4>
      <a:accent5>
        <a:srgbClr val="908FB8"/>
      </a:accent5>
      <a:accent6>
        <a:srgbClr val="EB85C5"/>
      </a:accent6>
      <a:hlink>
        <a:srgbClr val="221F72"/>
      </a:hlink>
      <a:folHlink>
        <a:srgbClr val="221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ln>
          <a:noFill/>
        </a:ln>
      </a:spPr>
      <a:bodyPr rtlCol="0" anchor="ctr"/>
      <a:lstStyle>
        <a:defPPr algn="ctr">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dirty="0" err="1" smtClean="0"/>
        </a:defPPr>
      </a:lstStyle>
    </a:txDef>
  </a:objectDefaults>
  <a:extraClrSchemeLst/>
  <a:extLst>
    <a:ext uri="{05A4C25C-085E-4340-85A3-A5531E510DB2}">
      <thm15:themeFamily xmlns:thm15="http://schemas.microsoft.com/office/thememl/2012/main" name="MTSI_ISMMS_Slide_v01-03_211214.potx" id="{D23257B8-B641-4C8B-8C21-48D307FB6FCB}" vid="{0ABD87D3-CAB0-473F-B495-148D6112FB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icture xmlns="cdbec9c3-13cb-4e7b-b509-9d44a15dd439">
      <Url xsi:nil="true"/>
      <Description xsi:nil="true"/>
    </Pictur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D036773452604BAE7354FCA49DCFE2" ma:contentTypeVersion="14" ma:contentTypeDescription="Create a new document." ma:contentTypeScope="" ma:versionID="8a9597727ceac7d531cf8c4165b58aca">
  <xsd:schema xmlns:xsd="http://www.w3.org/2001/XMLSchema" xmlns:xs="http://www.w3.org/2001/XMLSchema" xmlns:p="http://schemas.microsoft.com/office/2006/metadata/properties" xmlns:ns2="cdbec9c3-13cb-4e7b-b509-9d44a15dd439" xmlns:ns3="0ef013b1-c760-4eac-a036-a0dbdbf2ee1d" targetNamespace="http://schemas.microsoft.com/office/2006/metadata/properties" ma:root="true" ma:fieldsID="7f05944996be9962fdec5b7b955b65d5" ns2:_="" ns3:_="">
    <xsd:import namespace="cdbec9c3-13cb-4e7b-b509-9d44a15dd439"/>
    <xsd:import namespace="0ef013b1-c760-4eac-a036-a0dbdbf2ee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Pictur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bec9c3-13cb-4e7b-b509-9d44a15dd4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Picture" ma:index="18"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f013b1-c760-4eac-a036-a0dbdbf2ee1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C6A0BF-4806-4FB1-BB27-5E6982B3C8A4}">
  <ds:schemaRefs>
    <ds:schemaRef ds:uri="http://schemas.microsoft.com/sharepoint/v3/contenttype/forms"/>
  </ds:schemaRefs>
</ds:datastoreItem>
</file>

<file path=customXml/itemProps2.xml><?xml version="1.0" encoding="utf-8"?>
<ds:datastoreItem xmlns:ds="http://schemas.openxmlformats.org/officeDocument/2006/customXml" ds:itemID="{9BF720B3-5273-4612-83A6-FB8538E9319C}">
  <ds:schemaRefs>
    <ds:schemaRef ds:uri="http://schemas.microsoft.com/office/2006/metadata/properties"/>
    <ds:schemaRef ds:uri="http://schemas.microsoft.com/office/infopath/2007/PartnerControls"/>
    <ds:schemaRef ds:uri="cdbec9c3-13cb-4e7b-b509-9d44a15dd439"/>
  </ds:schemaRefs>
</ds:datastoreItem>
</file>

<file path=customXml/itemProps3.xml><?xml version="1.0" encoding="utf-8"?>
<ds:datastoreItem xmlns:ds="http://schemas.openxmlformats.org/officeDocument/2006/customXml" ds:itemID="{D9CBC030-36E3-4515-9311-46A46FF7D6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bec9c3-13cb-4e7b-b509-9d44a15dd439"/>
    <ds:schemaRef ds:uri="0ef013b1-c760-4eac-a036-a0dbdbf2e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689</TotalTime>
  <Words>267</Words>
  <Application>Microsoft Macintosh PowerPoint</Application>
  <PresentationFormat>Widescreen</PresentationFormat>
  <Paragraphs>38</Paragraphs>
  <Slides>11</Slides>
  <Notes>0</Notes>
  <HiddenSlides>0</HiddenSlides>
  <MMClips>11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Encode Sans Normal Black</vt:lpstr>
      <vt:lpstr>Lucida Grande</vt:lpstr>
      <vt:lpstr>Open Sans</vt:lpstr>
      <vt:lpstr>Open Sans Light</vt:lpstr>
      <vt:lpstr>Uni Sans Regular</vt:lpstr>
      <vt:lpstr>Wingdings</vt:lpstr>
      <vt:lpstr>1_Custom Design</vt:lpstr>
      <vt:lpstr>MSHS 2 ISMMS</vt:lpstr>
      <vt:lpstr>Pearls of wisdom for aspiring physician-scientist residency applicants and program directors</vt:lpstr>
      <vt:lpstr>Published in March 2022  JCI Insight. 2022;7(6):e158467</vt:lpstr>
      <vt:lpstr>PowerPoint Presentation</vt:lpstr>
      <vt:lpstr>Methods</vt:lpstr>
      <vt:lpstr>Results</vt:lpstr>
      <vt:lpstr>More than 80% of PSTP directors rated a first author publication as “very important”</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brass@mail.med.upenn.edu</dc:creator>
  <cp:lastModifiedBy>Microsoft Office User</cp:lastModifiedBy>
  <cp:revision>53</cp:revision>
  <dcterms:created xsi:type="dcterms:W3CDTF">2022-04-03T19:53:48Z</dcterms:created>
  <dcterms:modified xsi:type="dcterms:W3CDTF">2022-07-06T13:32:54Z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0x01010065D036773452604BAE7354FCA49DCFE2</vt:lpwstr>
  </property>
</Properties>
</file>