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39"/>
  </p:notesMasterIdLst>
  <p:handoutMasterIdLst>
    <p:handoutMasterId r:id="rId40"/>
  </p:handoutMasterIdLst>
  <p:sldIdLst>
    <p:sldId id="691" r:id="rId2"/>
    <p:sldId id="1342" r:id="rId3"/>
    <p:sldId id="1293" r:id="rId4"/>
    <p:sldId id="1344" r:id="rId5"/>
    <p:sldId id="1304" r:id="rId6"/>
    <p:sldId id="1241" r:id="rId7"/>
    <p:sldId id="1210" r:id="rId8"/>
    <p:sldId id="356" r:id="rId9"/>
    <p:sldId id="1343" r:id="rId10"/>
    <p:sldId id="1345" r:id="rId11"/>
    <p:sldId id="1194" r:id="rId12"/>
    <p:sldId id="1303" r:id="rId13"/>
    <p:sldId id="1302" r:id="rId14"/>
    <p:sldId id="947" r:id="rId15"/>
    <p:sldId id="1310" r:id="rId16"/>
    <p:sldId id="1316" r:id="rId17"/>
    <p:sldId id="949" r:id="rId18"/>
    <p:sldId id="1324" r:id="rId19"/>
    <p:sldId id="1325" r:id="rId20"/>
    <p:sldId id="1326" r:id="rId21"/>
    <p:sldId id="1333" r:id="rId22"/>
    <p:sldId id="1233" r:id="rId23"/>
    <p:sldId id="1317" r:id="rId24"/>
    <p:sldId id="1340" r:id="rId25"/>
    <p:sldId id="445" r:id="rId26"/>
    <p:sldId id="1231" r:id="rId27"/>
    <p:sldId id="1240" r:id="rId28"/>
    <p:sldId id="1346" r:id="rId29"/>
    <p:sldId id="1243" r:id="rId30"/>
    <p:sldId id="1245" r:id="rId31"/>
    <p:sldId id="1335" r:id="rId32"/>
    <p:sldId id="1347" r:id="rId33"/>
    <p:sldId id="1348" r:id="rId34"/>
    <p:sldId id="927" r:id="rId35"/>
    <p:sldId id="1341" r:id="rId36"/>
    <p:sldId id="1327" r:id="rId37"/>
    <p:sldId id="1328" r:id="rId3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orient="horz" pos="1296">
          <p15:clr>
            <a:srgbClr val="A4A3A4"/>
          </p15:clr>
        </p15:guide>
        <p15:guide id="3" orient="horz" pos="1584">
          <p15:clr>
            <a:srgbClr val="A4A3A4"/>
          </p15:clr>
        </p15:guide>
        <p15:guide id="4" orient="horz" pos="1872">
          <p15:clr>
            <a:srgbClr val="A4A3A4"/>
          </p15:clr>
        </p15:guide>
        <p15:guide id="5" pos="432">
          <p15:clr>
            <a:srgbClr val="A4A3A4"/>
          </p15:clr>
        </p15:guide>
        <p15:guide id="6" pos="336">
          <p15:clr>
            <a:srgbClr val="A4A3A4"/>
          </p15:clr>
        </p15:guide>
        <p15:guide id="7" pos="720">
          <p15:clr>
            <a:srgbClr val="A4A3A4"/>
          </p15:clr>
        </p15:guide>
        <p15:guide id="8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7F7F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4"/>
    <p:restoredTop sz="86356" autoAdjust="0"/>
  </p:normalViewPr>
  <p:slideViewPr>
    <p:cSldViewPr>
      <p:cViewPr varScale="1">
        <p:scale>
          <a:sx n="93" d="100"/>
          <a:sy n="93" d="100"/>
        </p:scale>
        <p:origin x="1120" y="208"/>
      </p:cViewPr>
      <p:guideLst>
        <p:guide orient="horz" pos="1008"/>
        <p:guide orient="horz" pos="1296"/>
        <p:guide orient="horz" pos="1584"/>
        <p:guide orient="horz" pos="1872"/>
        <p:guide pos="432"/>
        <p:guide pos="336"/>
        <p:guide pos="720"/>
        <p:guide pos="2880"/>
      </p:guideLst>
    </p:cSldViewPr>
  </p:slideViewPr>
  <p:outlineViewPr>
    <p:cViewPr>
      <p:scale>
        <a:sx n="33" d="100"/>
        <a:sy n="33" d="100"/>
      </p:scale>
      <p:origin x="0" y="-29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624" y="2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DE5442-FC6C-9B42-A4D3-CEB3C27819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57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919D73A-EBF3-324B-9B1D-97C7E52970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9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81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 are no differences between these two groups in how they rated the series, how valuable they found it, how much they would recommend it.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effects are meaningful and large = </a:t>
            </a:r>
            <a:r>
              <a:rPr lang="en-US" dirty="0" err="1"/>
              <a:t>cohen’s</a:t>
            </a:r>
            <a:r>
              <a:rPr lang="en-US" dirty="0"/>
              <a:t> d at or over .8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Data is the similar when we pull out just URMs (Black and Hispanic trainees)</a:t>
            </a:r>
          </a:p>
          <a:p>
            <a:endParaRPr lang="en-US" dirty="0"/>
          </a:p>
          <a:p>
            <a:r>
              <a:rPr lang="en-US" dirty="0"/>
              <a:t>We do not see any differences on scale change measures with before and after– just perceived self-report changes. </a:t>
            </a:r>
          </a:p>
          <a:p>
            <a:r>
              <a:rPr lang="en-US" dirty="0"/>
              <a:t>We do not see any differences on pre-series measures. Non-white trainees are similar to white trainees on most scale measures.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78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96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39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26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3A014C1-2EA5-0947-B177-807A44C89A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46F792-32B2-9043-B4F2-6E105157EF56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AF1A4DC-3D20-6440-AF76-CC27794D4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48141A2-B843-8F46-ADD7-097A4D4F6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Due to large sample size, we also included Cohen’s D. P-value does not matter if sample size is large and since even the most trivial effect can become significant. Cohen’s D provides an estimate of how large the effect is - is the effect going to be noticeable in real life? Cohen’s D of 1 means, the groups differ by 1 standard deviation. (so D of .71 is .71 standard deviation difference).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 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Small effect size is one in which there is a real effect -- i.e., something is really happening in the world -- but which you can only see through careful study (think about 1-2% increase in test scores). A 'large' effect size is an effect which is big enough, and/or consistent enough, that you may be able to see it 'with the naked eye’ (i.e., see a real difference).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60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Due to large sample size, we also included Cohen’s D. P-value does not matter if sample size is large and since even the most trivial effect can become significant. Cohen’s D provides an estimate of how large the effect is - is the effect going to be noticeable in real life? Cohen’s D of 1 means, the groups differ by 1 standard deviation. (so D of .71 is .71 standard deviation difference).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 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Small effect size is one in which there is a real effect -- i.e., something is really happening in the world -- but which you can only see through careful study (think about 1-2% increase in test scores). A 'large' effect size is an effect which is big enough, and/or consistent enough, that you may be able to see it 'with the naked eye’ (i.e., see a real difference).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2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04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4939DDA3-D30B-8847-AB76-97C0ECC439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E4372B8E-D338-1142-9F1F-8ED4FA3A2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F6620F41-7B0F-854F-B08D-1F2E026B3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1E42C-9712-E249-A6B4-B56EE04FCFD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586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88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a slight trend for non-white students to rate everything higher, but it’s NS.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20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1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16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6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bkgd 014d4b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TitleSide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3" y="685800"/>
            <a:ext cx="9043987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9144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221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ACAEC-FB21-9C41-9738-C418E9BCFD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3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6C421-12CE-474C-8F8A-E53D9913EE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74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456812-F2BC-AE46-9623-D3FE78CF8C5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B2A37-4416-5C43-BFB0-D3F4B75F3D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4F324-446C-D947-B2F2-AA595FD33E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924A3EC-2205-5C45-B180-0A1EA259164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766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0279A-8C09-6D45-888D-205467AC57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7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D8A6F-FFC5-BC42-9AE9-9535167826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65212-3375-4849-ACAC-770105655A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6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FE701-23CF-054A-8310-AC8AFCB6C4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3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1CC33-BB25-D24E-A7D8-18D47F2990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6ECBA-56C5-4042-A2CA-4153408323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CF193-B18F-A34B-8FB5-852353D601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5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57CF6-E8B0-C749-B00D-26A3BEB33D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rder top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7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5D31EE53-AE91-B644-850F-D5B9AD2A36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668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¨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ning.nih.gov/wellnes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382000" cy="1295400"/>
          </a:xfrm>
        </p:spPr>
        <p:txBody>
          <a:bodyPr/>
          <a:lstStyle/>
          <a:p>
            <a:pPr algn="ctr"/>
            <a:r>
              <a:rPr lang="en-US" sz="3600" b="1" dirty="0"/>
              <a:t>A Holistic Approach To Supporting </a:t>
            </a:r>
            <a:r>
              <a:rPr lang="en-US" sz="3600" b="1"/>
              <a:t>Biomedical Researchers</a:t>
            </a:r>
            <a:endParaRPr 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3DBBE-58FE-E641-BAE6-D7FE303D2DAF}"/>
              </a:ext>
            </a:extLst>
          </p:cNvPr>
          <p:cNvSpPr txBox="1"/>
          <p:nvPr/>
        </p:nvSpPr>
        <p:spPr>
          <a:xfrm>
            <a:off x="0" y="2209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Sharon L. Milgram, Director NIH OITE</a:t>
            </a:r>
          </a:p>
          <a:p>
            <a:r>
              <a:rPr lang="en-US" sz="2800" b="1" dirty="0" err="1">
                <a:solidFill>
                  <a:schemeClr val="bg1"/>
                </a:solidFill>
              </a:rPr>
              <a:t>www.training.nih.gov</a:t>
            </a:r>
            <a:r>
              <a:rPr lang="en-US" sz="2800" b="1" dirty="0">
                <a:solidFill>
                  <a:schemeClr val="bg1"/>
                </a:solidFill>
              </a:rPr>
              <a:t> // </a:t>
            </a:r>
            <a:r>
              <a:rPr lang="en-US" sz="2800" b="1" dirty="0" err="1">
                <a:solidFill>
                  <a:schemeClr val="bg1"/>
                </a:solidFill>
              </a:rPr>
              <a:t>Sharon.milgram@NIH.GOV</a:t>
            </a:r>
            <a:r>
              <a:rPr lang="en-US" sz="2800" b="1" dirty="0">
                <a:solidFill>
                  <a:schemeClr val="bg1"/>
                </a:solidFill>
              </a:rPr>
              <a:t>  Twitter @SHARONMILGRAM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Instagram @MILGRAM_NIH_OITE</a:t>
            </a:r>
          </a:p>
        </p:txBody>
      </p:sp>
    </p:spTree>
    <p:extLst>
      <p:ext uri="{BB962C8B-B14F-4D97-AF65-F5344CB8AC3E}">
        <p14:creationId xmlns:p14="http://schemas.microsoft.com/office/powerpoint/2010/main" val="384116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EFA5C-94E5-B64E-85D2-1C5DD060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Two Consistent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AF005-90B2-5748-A001-D614FD6A4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/>
              <a:t>To Do Well, We Have To Be Well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To Treat Others Well, We Have To Be Well Ourselves</a:t>
            </a:r>
          </a:p>
        </p:txBody>
      </p:sp>
    </p:spTree>
    <p:extLst>
      <p:ext uri="{BB962C8B-B14F-4D97-AF65-F5344CB8AC3E}">
        <p14:creationId xmlns:p14="http://schemas.microsoft.com/office/powerpoint/2010/main" val="375920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2C296-535B-5641-9A2A-1EB182AB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62000"/>
            <a:ext cx="9067800" cy="990600"/>
          </a:xfrm>
        </p:spPr>
        <p:txBody>
          <a:bodyPr/>
          <a:lstStyle/>
          <a:p>
            <a:pPr algn="ctr"/>
            <a:r>
              <a:rPr lang="en-US" sz="3600" dirty="0"/>
              <a:t>OITE Wellness and Resilience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1778B-EEF7-6945-AD68-C9D05AB5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4724400"/>
          </a:xfrm>
        </p:spPr>
        <p:txBody>
          <a:bodyPr/>
          <a:lstStyle/>
          <a:p>
            <a:pPr>
              <a:buSzPct val="125000"/>
              <a:buFont typeface="Wingdings" pitchFamily="2" charset="2"/>
              <a:buChar char="§"/>
            </a:pPr>
            <a:r>
              <a:rPr lang="en-US" sz="2000" dirty="0"/>
              <a:t>Workshops and series 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1800" dirty="0"/>
              <a:t>Becoming a Resilient Scientist series (2-3 times per year; just started a cycle)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1800" dirty="0"/>
              <a:t>monthly mental health webinars and small group discussions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sz="2000" dirty="0"/>
              <a:t>Small group resilience/wellness activities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1800" dirty="0"/>
              <a:t>meditation and journaling skills groups (on-going)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1800" dirty="0"/>
              <a:t>resilience skills and support groups (new topics monthly)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1800" dirty="0"/>
              <a:t>Thriving Thursday or Wellness Wednesday brown bag lunches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1800" dirty="0"/>
              <a:t>monthly wellness events (laughter yoga, Zumba, Improv, painting)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1800" dirty="0"/>
              <a:t>affinity group lunches and social activities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sz="2000" dirty="0"/>
              <a:t>Individual wellness advising and consultations with PIs and research staff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sz="2000" dirty="0"/>
              <a:t>Referrals to mental health providers in the community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1800" dirty="0"/>
              <a:t>finding therapists who understand the research culture and specific issues for trainees is key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824DE8-7E30-8C4B-9DEA-A4BF674A7AE9}"/>
              </a:ext>
            </a:extLst>
          </p:cNvPr>
          <p:cNvSpPr txBox="1"/>
          <p:nvPr/>
        </p:nvSpPr>
        <p:spPr>
          <a:xfrm>
            <a:off x="2321095" y="6248400"/>
            <a:ext cx="45018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https://www.training.nih.gov/wellness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0798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B1546-6F87-A542-B1AE-5122C0A1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From 7+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09326-34ED-4741-A94F-CF2BCEF2C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57400"/>
            <a:ext cx="8458200" cy="4800600"/>
          </a:xfrm>
        </p:spPr>
        <p:txBody>
          <a:bodyPr/>
          <a:lstStyle/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It takes time (and a lot of frustration tolerance) to gain traction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People will come when they come… but you can make it easier for them to come and harder for them to avoid you 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It takes constant regular messaging from people who matter 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Well intentioned does not always mean well-skilled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Trainee groups do some of the work for you (with caveats)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And from the pandemic –trainees outside NIH ask to attend some of our discussion-based programs (win-win)</a:t>
            </a:r>
          </a:p>
        </p:txBody>
      </p:sp>
    </p:spTree>
    <p:extLst>
      <p:ext uri="{BB962C8B-B14F-4D97-AF65-F5344CB8AC3E}">
        <p14:creationId xmlns:p14="http://schemas.microsoft.com/office/powerpoint/2010/main" val="762461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Image result for cbt triangle">
            <a:extLst>
              <a:ext uri="{FF2B5EF4-FFF2-40B4-BE49-F238E27FC236}">
                <a16:creationId xmlns:a16="http://schemas.microsoft.com/office/drawing/2014/main" id="{31E085AC-59DA-6D40-8A1A-C1AA69E4B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74385" y="2066925"/>
            <a:ext cx="4506673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5A0A315-310B-ED4E-84B0-A961BF8B320F}"/>
              </a:ext>
            </a:extLst>
          </p:cNvPr>
          <p:cNvGrpSpPr/>
          <p:nvPr/>
        </p:nvGrpSpPr>
        <p:grpSpPr>
          <a:xfrm>
            <a:off x="3352800" y="457200"/>
            <a:ext cx="5670550" cy="6343650"/>
            <a:chOff x="2863850" y="457200"/>
            <a:chExt cx="5670550" cy="6343650"/>
          </a:xfrm>
        </p:grpSpPr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ECC3CA05-607C-FD41-876B-8D1FC64E8B66}"/>
                </a:ext>
              </a:extLst>
            </p:cNvPr>
            <p:cNvSpPr/>
            <p:nvPr/>
          </p:nvSpPr>
          <p:spPr>
            <a:xfrm>
              <a:off x="2863850" y="457200"/>
              <a:ext cx="5670550" cy="504983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CF93693-2A36-0043-AE9B-4315E9F3A9C5}"/>
                </a:ext>
              </a:extLst>
            </p:cNvPr>
            <p:cNvSpPr/>
            <p:nvPr/>
          </p:nvSpPr>
          <p:spPr>
            <a:xfrm>
              <a:off x="2863850" y="5454650"/>
              <a:ext cx="5670550" cy="1346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07129D6-F41F-0047-A62F-CD926377DF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99125" y="3962400"/>
              <a:ext cx="11113" cy="14684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A325F01-0D97-F049-833F-AB37E2E5CF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65550" y="3983038"/>
              <a:ext cx="391001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FC42618-AC66-7F4A-B54D-05287C0479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763" y="2863850"/>
              <a:ext cx="271462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CEE6A9B-9BE2-6041-B120-F66B72C590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51413" y="1863725"/>
              <a:ext cx="15049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063" name="TextBox 23">
              <a:extLst>
                <a:ext uri="{FF2B5EF4-FFF2-40B4-BE49-F238E27FC236}">
                  <a16:creationId xmlns:a16="http://schemas.microsoft.com/office/drawing/2014/main" id="{2A24CA12-72E9-1247-B585-ACE115FE4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5213" y="1349375"/>
              <a:ext cx="16700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Mentoring</a:t>
              </a:r>
            </a:p>
          </p:txBody>
        </p:sp>
        <p:sp>
          <p:nvSpPr>
            <p:cNvPr id="45064" name="TextBox 24">
              <a:extLst>
                <a:ext uri="{FF2B5EF4-FFF2-40B4-BE49-F238E27FC236}">
                  <a16:creationId xmlns:a16="http://schemas.microsoft.com/office/drawing/2014/main" id="{629AA839-06F0-984A-AD6D-4989BA57A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1838" y="2033588"/>
              <a:ext cx="249555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Feedback resilience</a:t>
              </a:r>
            </a:p>
          </p:txBody>
        </p:sp>
        <p:sp>
          <p:nvSpPr>
            <p:cNvPr id="45065" name="TextBox 25">
              <a:extLst>
                <a:ext uri="{FF2B5EF4-FFF2-40B4-BE49-F238E27FC236}">
                  <a16:creationId xmlns:a16="http://schemas.microsoft.com/office/drawing/2014/main" id="{233D82ED-01B3-4742-B552-6C043634CC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4013" y="3059113"/>
              <a:ext cx="3190875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assertiveness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skills</a:t>
              </a:r>
            </a:p>
          </p:txBody>
        </p:sp>
        <p:sp>
          <p:nvSpPr>
            <p:cNvPr id="45066" name="TextBox 26">
              <a:extLst>
                <a:ext uri="{FF2B5EF4-FFF2-40B4-BE49-F238E27FC236}">
                  <a16:creationId xmlns:a16="http://schemas.microsoft.com/office/drawing/2014/main" id="{A4ABDBC4-8AC4-5D4B-843C-CF50E9BBAF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550" y="4208463"/>
              <a:ext cx="1933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 dirty="0">
                  <a:solidFill>
                    <a:schemeClr val="bg1"/>
                  </a:solidFill>
                </a:rPr>
                <a:t>Our thoughts</a:t>
              </a:r>
            </a:p>
          </p:txBody>
        </p:sp>
        <p:sp>
          <p:nvSpPr>
            <p:cNvPr id="45067" name="TextBox 27">
              <a:extLst>
                <a:ext uri="{FF2B5EF4-FFF2-40B4-BE49-F238E27FC236}">
                  <a16:creationId xmlns:a16="http://schemas.microsoft.com/office/drawing/2014/main" id="{AAB78159-A4C4-8941-AA79-83937A05E2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7600" y="4208463"/>
              <a:ext cx="1679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Our feelings</a:t>
              </a:r>
            </a:p>
          </p:txBody>
        </p:sp>
        <p:sp>
          <p:nvSpPr>
            <p:cNvPr id="45068" name="TextBox 28">
              <a:extLst>
                <a:ext uri="{FF2B5EF4-FFF2-40B4-BE49-F238E27FC236}">
                  <a16:creationId xmlns:a16="http://schemas.microsoft.com/office/drawing/2014/main" id="{3282C0E8-B42E-5548-91E9-68D5A5655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5025" y="5734050"/>
              <a:ext cx="47990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b="1">
                  <a:solidFill>
                    <a:schemeClr val="bg1"/>
                  </a:solidFill>
                </a:rPr>
                <a:t>How we take care of ourself</a:t>
              </a:r>
            </a:p>
          </p:txBody>
        </p:sp>
      </p:grpSp>
      <p:sp>
        <p:nvSpPr>
          <p:cNvPr id="45069" name="TextBox 1">
            <a:extLst>
              <a:ext uri="{FF2B5EF4-FFF2-40B4-BE49-F238E27FC236}">
                <a16:creationId xmlns:a16="http://schemas.microsoft.com/office/drawing/2014/main" id="{1F8663A1-C41B-9344-9F83-BEE08F981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963" y="792721"/>
            <a:ext cx="37192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/>
              <a:t>OITE Resilient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/>
              <a:t>Scientist Series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2BAFF2-183E-C346-BD52-CC623C5F8B5B}"/>
              </a:ext>
            </a:extLst>
          </p:cNvPr>
          <p:cNvSpPr txBox="1"/>
          <p:nvPr/>
        </p:nvSpPr>
        <p:spPr>
          <a:xfrm>
            <a:off x="190586" y="4533721"/>
            <a:ext cx="2745495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Summer 2020</a:t>
            </a:r>
          </a:p>
          <a:p>
            <a:r>
              <a:rPr lang="en-US" dirty="0"/>
              <a:t>Fall 2020</a:t>
            </a:r>
          </a:p>
          <a:p>
            <a:r>
              <a:rPr lang="en-US" dirty="0"/>
              <a:t>Winter 2021 (RTP)</a:t>
            </a:r>
          </a:p>
          <a:p>
            <a:r>
              <a:rPr lang="en-US" dirty="0"/>
              <a:t>Summer 2021 X2</a:t>
            </a:r>
          </a:p>
          <a:p>
            <a:r>
              <a:rPr lang="en-US" dirty="0"/>
              <a:t>Fall 2021</a:t>
            </a:r>
          </a:p>
          <a:p>
            <a:r>
              <a:rPr lang="en-US" dirty="0"/>
              <a:t>Spring 2022</a:t>
            </a:r>
          </a:p>
        </p:txBody>
      </p:sp>
    </p:spTree>
    <p:extLst>
      <p:ext uri="{BB962C8B-B14F-4D97-AF65-F5344CB8AC3E}">
        <p14:creationId xmlns:p14="http://schemas.microsoft.com/office/powerpoint/2010/main" val="61397546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CCE343CE-3A7A-2A4D-A6F2-BCE7976B8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458200" cy="990600"/>
          </a:xfrm>
        </p:spPr>
        <p:txBody>
          <a:bodyPr/>
          <a:lstStyle/>
          <a:p>
            <a:pPr algn="ctr"/>
            <a:r>
              <a:rPr lang="en-US" altLang="en-US" sz="3600" dirty="0"/>
              <a:t>Resilient Scientist Series Goals</a:t>
            </a:r>
          </a:p>
        </p:txBody>
      </p:sp>
      <p:sp>
        <p:nvSpPr>
          <p:cNvPr id="20482" name="Rectangle 4">
            <a:extLst>
              <a:ext uri="{FF2B5EF4-FFF2-40B4-BE49-F238E27FC236}">
                <a16:creationId xmlns:a16="http://schemas.microsoft.com/office/drawing/2014/main" id="{F0A09105-59F2-3C44-9290-D154F6B6D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8686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5C8DBF13-1FBC-B949-AF93-E6A7CFD2B1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5905500"/>
          </a:xfrm>
        </p:spPr>
        <p:txBody>
          <a:bodyPr/>
          <a:lstStyle/>
          <a:p>
            <a:pPr>
              <a:buSzPct val="125000"/>
              <a:buFont typeface="Wingdings" pitchFamily="2" charset="2"/>
              <a:buChar char="§"/>
            </a:pPr>
            <a:r>
              <a:rPr lang="en-US" altLang="en-US" sz="2200" dirty="0"/>
              <a:t>Provide specific tools for wellness and resilience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altLang="en-US" sz="2200" dirty="0"/>
              <a:t>Normalize challenges that trainees face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altLang="en-US" sz="2200" dirty="0"/>
              <a:t>Establish a common language for on-going dialogue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altLang="en-US" sz="2200" dirty="0"/>
              <a:t>Highlight protective factors and risk factors for student mental health and well-being 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altLang="en-US" sz="2200" dirty="0"/>
              <a:t>Decrease stigma around using resources, tending to our (mental) health, and reaching out for support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altLang="en-US" sz="2200" dirty="0"/>
              <a:t>Explore how individual experience shapes attitudes and behaviors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altLang="en-US" sz="2200" dirty="0"/>
              <a:t>Support discussion of how power dynamics, the culture of science, bias, and structural isms potentially drive an individual’s negative thoughts and feelings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altLang="en-US" sz="2200" dirty="0"/>
              <a:t>Model the vulnerability needed to make change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altLang="en-US" sz="2200" dirty="0"/>
              <a:t>Help people avoid, deal with, or get out of toxic research groups</a:t>
            </a:r>
          </a:p>
          <a:p>
            <a:pPr marL="0" indent="0">
              <a:buSzPct val="12500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622154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22D1-CE96-4E43-9E7E-DF0A504A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RSS Training Program (RTP)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6A376-1F88-FB48-834E-1B2416AEC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3886200"/>
          </a:xfrm>
        </p:spPr>
        <p:txBody>
          <a:bodyPr/>
          <a:lstStyle/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Trained colleagues at NIH and on ~70 campuses to facilitate small group discussions following each webinar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using a materials developed in the OITE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Two or three-week cycle of webinar, groups, de-brief/prep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Satisfaction surveys at each step + in-depth assessment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Used multiple validated tools to assess: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resilience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anxiety, depression, stress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subjective and psychological well-being 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self-awareness 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shift and persist 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self-efficacy  </a:t>
            </a:r>
          </a:p>
          <a:p>
            <a:pPr lvl="1">
              <a:buSzPct val="85000"/>
              <a:buFont typeface="Wingdings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315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CEA80-8633-E44C-88A1-1C93060A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A Bit About the RTP1 Audience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86DF43-1F7C-B34F-B6A7-993AEDE6D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14849"/>
              </p:ext>
            </p:extLst>
          </p:nvPr>
        </p:nvGraphicFramePr>
        <p:xfrm>
          <a:off x="457199" y="1828800"/>
          <a:ext cx="3810001" cy="185290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950283">
                  <a:extLst>
                    <a:ext uri="{9D8B030D-6E8A-4147-A177-3AD203B41FA5}">
                      <a16:colId xmlns:a16="http://schemas.microsoft.com/office/drawing/2014/main" val="3919149432"/>
                    </a:ext>
                  </a:extLst>
                </a:gridCol>
                <a:gridCol w="944983">
                  <a:extLst>
                    <a:ext uri="{9D8B030D-6E8A-4147-A177-3AD203B41FA5}">
                      <a16:colId xmlns:a16="http://schemas.microsoft.com/office/drawing/2014/main" val="4060392402"/>
                    </a:ext>
                  </a:extLst>
                </a:gridCol>
                <a:gridCol w="914735">
                  <a:extLst>
                    <a:ext uri="{9D8B030D-6E8A-4147-A177-3AD203B41FA5}">
                      <a16:colId xmlns:a16="http://schemas.microsoft.com/office/drawing/2014/main" val="1635730976"/>
                    </a:ext>
                  </a:extLst>
                </a:gridCol>
              </a:tblGrid>
              <a:tr h="22369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Gender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622012"/>
                  </a:ext>
                </a:extLst>
              </a:tr>
              <a:tr h="223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N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Percent 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121283"/>
                  </a:ext>
                </a:extLst>
              </a:tr>
              <a:tr h="238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No Response (skipped)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6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1.5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21088800"/>
                  </a:ext>
                </a:extLst>
              </a:tr>
              <a:tr h="2139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Female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285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69.2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34831101"/>
                  </a:ext>
                </a:extLst>
              </a:tr>
              <a:tr h="223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Male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107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26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8941818"/>
                  </a:ext>
                </a:extLst>
              </a:tr>
              <a:tr h="223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Other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5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1.2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38070319"/>
                  </a:ext>
                </a:extLst>
              </a:tr>
              <a:tr h="223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Transgender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1.7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68113559"/>
                  </a:ext>
                </a:extLst>
              </a:tr>
              <a:tr h="282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Rather not answer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0.5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0034608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ED2752A-9841-0546-A420-BB2869C0C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374564"/>
              </p:ext>
            </p:extLst>
          </p:nvPr>
        </p:nvGraphicFramePr>
        <p:xfrm>
          <a:off x="4876800" y="1828800"/>
          <a:ext cx="3657601" cy="225984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013548">
                  <a:extLst>
                    <a:ext uri="{9D8B030D-6E8A-4147-A177-3AD203B41FA5}">
                      <a16:colId xmlns:a16="http://schemas.microsoft.com/office/drawing/2014/main" val="3173370552"/>
                    </a:ext>
                  </a:extLst>
                </a:gridCol>
                <a:gridCol w="747297">
                  <a:extLst>
                    <a:ext uri="{9D8B030D-6E8A-4147-A177-3AD203B41FA5}">
                      <a16:colId xmlns:a16="http://schemas.microsoft.com/office/drawing/2014/main" val="864254741"/>
                    </a:ext>
                  </a:extLst>
                </a:gridCol>
                <a:gridCol w="896756">
                  <a:extLst>
                    <a:ext uri="{9D8B030D-6E8A-4147-A177-3AD203B41FA5}">
                      <a16:colId xmlns:a16="http://schemas.microsoft.com/office/drawing/2014/main" val="3725372104"/>
                    </a:ext>
                  </a:extLst>
                </a:gridCol>
              </a:tblGrid>
              <a:tr h="20694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Race/Ethnicity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9025"/>
                  </a:ext>
                </a:extLst>
              </a:tr>
              <a:tr h="206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N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Percent 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092772"/>
                  </a:ext>
                </a:extLst>
              </a:tr>
              <a:tr h="206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Asian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70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9242952"/>
                  </a:ext>
                </a:extLst>
              </a:tr>
              <a:tr h="2173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Black or African American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53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12.9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9861634"/>
                  </a:ext>
                </a:extLst>
              </a:tr>
              <a:tr h="206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Hispanic/Latino(a)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48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11.7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52040834"/>
                  </a:ext>
                </a:extLst>
              </a:tr>
              <a:tr h="395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Native Hawaiian or Pacific Islander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.5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3664265"/>
                  </a:ext>
                </a:extLst>
              </a:tr>
              <a:tr h="206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White/Caucasian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186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45.1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8064634"/>
                  </a:ext>
                </a:extLst>
              </a:tr>
              <a:tr h="206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Biracial/Multiracial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36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9.7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494574"/>
                  </a:ext>
                </a:extLst>
              </a:tr>
              <a:tr h="206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Other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5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1.2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79357413"/>
                  </a:ext>
                </a:extLst>
              </a:tr>
              <a:tr h="1979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Rather not answer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8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1.9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44620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EE9C806-01AD-EE43-9795-41BB9FBB9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51804"/>
              </p:ext>
            </p:extLst>
          </p:nvPr>
        </p:nvGraphicFramePr>
        <p:xfrm>
          <a:off x="457200" y="3992880"/>
          <a:ext cx="3810001" cy="2068171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976311">
                  <a:extLst>
                    <a:ext uri="{9D8B030D-6E8A-4147-A177-3AD203B41FA5}">
                      <a16:colId xmlns:a16="http://schemas.microsoft.com/office/drawing/2014/main" val="1813534583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3915702"/>
                    </a:ext>
                  </a:extLst>
                </a:gridCol>
                <a:gridCol w="1026866">
                  <a:extLst>
                    <a:ext uri="{9D8B030D-6E8A-4147-A177-3AD203B41FA5}">
                      <a16:colId xmlns:a16="http://schemas.microsoft.com/office/drawing/2014/main" val="94539902"/>
                    </a:ext>
                  </a:extLst>
                </a:gridCol>
              </a:tblGrid>
              <a:tr h="206937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Age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738709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N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Percent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87668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Skipped/No response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83066739"/>
                  </a:ext>
                </a:extLst>
              </a:tr>
              <a:tr h="215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18 - 24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98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23.8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1766395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25 – 34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252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61.2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05085946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35 - 44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40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9.7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7101544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45 - 54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1.7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81735564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55 - 64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3631660"/>
                  </a:ext>
                </a:extLst>
              </a:tr>
              <a:tr h="2069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65 or older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0.2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73546565"/>
                  </a:ext>
                </a:extLst>
              </a:tr>
              <a:tr h="197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Rather not answer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6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1.5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0415545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4A7E542-431B-8444-80AE-AADC6C567CF2}"/>
              </a:ext>
            </a:extLst>
          </p:cNvPr>
          <p:cNvSpPr txBox="1"/>
          <p:nvPr/>
        </p:nvSpPr>
        <p:spPr>
          <a:xfrm>
            <a:off x="465521" y="6320135"/>
            <a:ext cx="7603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N=412 participants who completed the post-series survey (~53%)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82C74A1-9486-9248-BF87-E3EA288CA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146726"/>
              </p:ext>
            </p:extLst>
          </p:nvPr>
        </p:nvGraphicFramePr>
        <p:xfrm>
          <a:off x="5191124" y="4491334"/>
          <a:ext cx="2962276" cy="168086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22832">
                  <a:extLst>
                    <a:ext uri="{9D8B030D-6E8A-4147-A177-3AD203B41FA5}">
                      <a16:colId xmlns:a16="http://schemas.microsoft.com/office/drawing/2014/main" val="3536597723"/>
                    </a:ext>
                  </a:extLst>
                </a:gridCol>
                <a:gridCol w="624550">
                  <a:extLst>
                    <a:ext uri="{9D8B030D-6E8A-4147-A177-3AD203B41FA5}">
                      <a16:colId xmlns:a16="http://schemas.microsoft.com/office/drawing/2014/main" val="49858293"/>
                    </a:ext>
                  </a:extLst>
                </a:gridCol>
                <a:gridCol w="1014894">
                  <a:extLst>
                    <a:ext uri="{9D8B030D-6E8A-4147-A177-3AD203B41FA5}">
                      <a16:colId xmlns:a16="http://schemas.microsoft.com/office/drawing/2014/main" val="3741464573"/>
                    </a:ext>
                  </a:extLst>
                </a:gridCol>
              </a:tblGrid>
              <a:tr h="18766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Number of Sessions Attended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453544"/>
                  </a:ext>
                </a:extLst>
              </a:tr>
              <a:tr h="359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# of sessions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N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Percent 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285571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31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7.5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448199"/>
                  </a:ext>
                </a:extLst>
              </a:tr>
              <a:tr h="195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17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4.1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69268942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3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34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8.3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48138148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47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11.4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7592848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5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51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12.4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6985990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6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232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56.3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4340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853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C2D97-6FB3-0248-A183-386AC79C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Series Evaluation: At a Glance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B6EF453-268C-C744-914E-22E2B3F41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648249"/>
              </p:ext>
            </p:extLst>
          </p:nvPr>
        </p:nvGraphicFramePr>
        <p:xfrm>
          <a:off x="152400" y="1865114"/>
          <a:ext cx="8839196" cy="437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742">
                  <a:extLst>
                    <a:ext uri="{9D8B030D-6E8A-4147-A177-3AD203B41FA5}">
                      <a16:colId xmlns:a16="http://schemas.microsoft.com/office/drawing/2014/main" val="419595350"/>
                    </a:ext>
                  </a:extLst>
                </a:gridCol>
                <a:gridCol w="4909458">
                  <a:extLst>
                    <a:ext uri="{9D8B030D-6E8A-4147-A177-3AD203B41FA5}">
                      <a16:colId xmlns:a16="http://schemas.microsoft.com/office/drawing/2014/main" val="401939839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65191658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114314296"/>
                    </a:ext>
                  </a:extLst>
                </a:gridCol>
                <a:gridCol w="990596">
                  <a:extLst>
                    <a:ext uri="{9D8B030D-6E8A-4147-A177-3AD203B41FA5}">
                      <a16:colId xmlns:a16="http://schemas.microsoft.com/office/drawing/2014/main" val="4022919649"/>
                    </a:ext>
                  </a:extLst>
                </a:gridCol>
              </a:tblGrid>
              <a:tr h="308438">
                <a:tc>
                  <a:txBody>
                    <a:bodyPr/>
                    <a:lstStyle/>
                    <a:p>
                      <a:pPr lvl="0"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Results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Main Findings*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Helvetica" panose="020B0604020202020204" pitchFamily="34" charset="0"/>
                        </a:rPr>
                        <a:t>Gender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Helvetica" panose="020B0604020202020204" pitchFamily="34" charset="0"/>
                        </a:rPr>
                        <a:t>Race/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Helvetica" panose="020B0604020202020204" pitchFamily="34" charset="0"/>
                        </a:rPr>
                        <a:t>Ethnicity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  <a:cs typeface="Helvetica" panose="020B0604020202020204" pitchFamily="34" charset="0"/>
                        </a:rPr>
                        <a:t>Training level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158328"/>
                  </a:ext>
                </a:extLst>
              </a:tr>
              <a:tr h="439524">
                <a:tc>
                  <a:txBody>
                    <a:bodyPr/>
                    <a:lstStyle/>
                    <a:p>
                      <a:pPr lvl="0" algn="ctr" rtl="0" fontAlgn="ctr">
                        <a:buClr>
                          <a:srgbClr val="000000"/>
                        </a:buClr>
                        <a:buSzPts val="2000"/>
                        <a:buFont typeface="+mj-lt"/>
                        <a:buNone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Overall Rating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87.7%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of trainees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found the series to be excellent to very good (M=4.41)  </a:t>
                      </a:r>
                      <a:endParaRPr lang="en-US" sz="16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p=.28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j-lt"/>
                          <a:cs typeface="Helvetica" panose="020B0604020202020204" pitchFamily="34" charset="0"/>
                        </a:rPr>
                        <a:t>p=.21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</a:b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29423"/>
                  </a:ext>
                </a:extLst>
              </a:tr>
              <a:tr h="547438">
                <a:tc>
                  <a:txBody>
                    <a:bodyPr/>
                    <a:lstStyle/>
                    <a:p>
                      <a:pPr lvl="0" algn="ctr" rtl="0" fontAlgn="ctr">
                        <a:buClr>
                          <a:srgbClr val="000000"/>
                        </a:buClr>
                        <a:buSzPts val="2000"/>
                        <a:buFont typeface="+mj-lt"/>
                        <a:buNone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Would Recommend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94.4%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trainees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 would recommend the series to a friend or a colleague (M=4.68)  </a:t>
                      </a:r>
                      <a:endParaRPr lang="en-US" sz="16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p=.99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j-lt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p=.11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Helvetica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p=.66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0724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0" algn="ctr" rtl="0" fontAlgn="ctr">
                        <a:buClr>
                          <a:srgbClr val="000000"/>
                        </a:buClr>
                        <a:buSzPts val="2000"/>
                        <a:buFont typeface="+mj-lt"/>
                        <a:buNone/>
                      </a:pP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Valuable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92.9%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trainees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found the series valuable (M=4.58)  </a:t>
                      </a:r>
                      <a:endParaRPr lang="en-US" sz="16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p=.40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872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ctr" rtl="0" fontAlgn="ctr">
                        <a:buClr>
                          <a:srgbClr val="000000"/>
                        </a:buClr>
                        <a:buSzPts val="2000"/>
                        <a:buFont typeface="+mj-lt"/>
                        <a:buNone/>
                      </a:pP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Increase in Knowledge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There is a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statistically significant increase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 self-reported knowledge of how to become a more resilient scientist after the series.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(t(403)=41.19, p&lt;.00,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600" kern="1200" baseline="-25000" dirty="0" err="1">
                          <a:solidFill>
                            <a:schemeClr val="tx1"/>
                          </a:solidFill>
                          <a:effectLst/>
                        </a:rPr>
                        <a:t>change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=2.411, SD=1.18)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600" kern="1200" baseline="-25000" dirty="0" err="1">
                          <a:solidFill>
                            <a:schemeClr val="tx1"/>
                          </a:solidFill>
                          <a:effectLst/>
                        </a:rPr>
                        <a:t>pre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=1.7, SD =1.0//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600" kern="1200" baseline="-25000" dirty="0" err="1">
                          <a:solidFill>
                            <a:schemeClr val="tx1"/>
                          </a:solidFill>
                          <a:effectLst/>
                        </a:rPr>
                        <a:t>post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= 4.11; SD = 0.67)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p=.69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j-lt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Helvetica" panose="020B0604020202020204" pitchFamily="34" charset="0"/>
                        </a:rPr>
                        <a:t>p=.85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j-lt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6965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FBD5EA3-A897-C943-8B05-35B8E733EF74}"/>
              </a:ext>
            </a:extLst>
          </p:cNvPr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*All responses are on 5-point Likert scale, N=412 (+/-)</a:t>
            </a:r>
          </a:p>
        </p:txBody>
      </p:sp>
    </p:spTree>
    <p:extLst>
      <p:ext uri="{BB962C8B-B14F-4D97-AF65-F5344CB8AC3E}">
        <p14:creationId xmlns:p14="http://schemas.microsoft.com/office/powerpoint/2010/main" val="1053217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BA3577E-1145-7E46-BB7B-999C921483EE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600200"/>
          <a:ext cx="8534400" cy="532166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3547263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91304569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565951238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707237656"/>
                    </a:ext>
                  </a:extLst>
                </a:gridCol>
              </a:tblGrid>
              <a:tr h="3676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Attended less than 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Attended more than half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p-value &amp; effect size (Cohen’s 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90629"/>
                  </a:ext>
                </a:extLst>
              </a:tr>
              <a:tr h="9277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Gained Important Skills that Help @ Work/Home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M=3.96 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=1.00)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M=4.51 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=.68)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p&lt;.001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=.73</a:t>
                      </a:r>
                    </a:p>
                    <a:p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(moderate-large)</a:t>
                      </a:r>
                      <a:endParaRPr lang="en-US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489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Manage Conflicts Better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M=3.70 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=.92)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M=4.14 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=.77)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p&lt;.001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=.55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(moderate)</a:t>
                      </a:r>
                      <a:endParaRPr lang="en-US" sz="1800" i="1" dirty="0"/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95527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Manage Stress Better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M=3.74 </a:t>
                      </a:r>
                    </a:p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i="1" dirty="0"/>
                        <a:t>SD</a:t>
                      </a:r>
                      <a:r>
                        <a:rPr lang="en-US" dirty="0"/>
                        <a:t>=1.0)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M=4.15 </a:t>
                      </a:r>
                    </a:p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i="1" dirty="0"/>
                        <a:t>SD</a:t>
                      </a:r>
                      <a:r>
                        <a:rPr lang="en-US" dirty="0"/>
                        <a:t>=.78)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p&lt;.001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=.50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(moderate)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60702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Became More Resilient After Participation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M=3.85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=.93)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M=4.25 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=.76)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p&lt;.001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=.50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(moderate)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758945"/>
                  </a:ext>
                </a:extLst>
              </a:tr>
              <a:tr h="9192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Are Becoming Better Scientists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M=3.6 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=.99)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M=3.85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=.83)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p=.023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=.29 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(small)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53740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57BC3FC-1CAC-5A49-9D02-FE9AD777A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Repetition Matters</a:t>
            </a:r>
          </a:p>
        </p:txBody>
      </p:sp>
    </p:spTree>
    <p:extLst>
      <p:ext uri="{BB962C8B-B14F-4D97-AF65-F5344CB8AC3E}">
        <p14:creationId xmlns:p14="http://schemas.microsoft.com/office/powerpoint/2010/main" val="2530560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CC3E0-FBC7-504E-9413-38A2E0E6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Paired Data (Pre/Post)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070F1-18A1-0843-A9AB-117299F69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r>
              <a:rPr lang="en-US" dirty="0"/>
              <a:t>217 trainees completed both pre-and post-series survey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matched via guided-unique identifier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4EBB997-4A72-A943-8F39-2F9FEF2D0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088169"/>
              </p:ext>
            </p:extLst>
          </p:nvPr>
        </p:nvGraphicFramePr>
        <p:xfrm>
          <a:off x="304800" y="2743200"/>
          <a:ext cx="3962400" cy="259079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691609">
                  <a:extLst>
                    <a:ext uri="{9D8B030D-6E8A-4147-A177-3AD203B41FA5}">
                      <a16:colId xmlns:a16="http://schemas.microsoft.com/office/drawing/2014/main" val="3536597723"/>
                    </a:ext>
                  </a:extLst>
                </a:gridCol>
                <a:gridCol w="1270791">
                  <a:extLst>
                    <a:ext uri="{9D8B030D-6E8A-4147-A177-3AD203B41FA5}">
                      <a16:colId xmlns:a16="http://schemas.microsoft.com/office/drawing/2014/main" val="49858293"/>
                    </a:ext>
                  </a:extLst>
                </a:gridCol>
              </a:tblGrid>
              <a:tr h="36018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Education Status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453544"/>
                  </a:ext>
                </a:extLst>
              </a:tr>
              <a:tr h="414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Undergraduate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7.8%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285571"/>
                  </a:ext>
                </a:extLst>
              </a:tr>
              <a:tr h="360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Masters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2.8%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448199"/>
                  </a:ext>
                </a:extLst>
              </a:tr>
              <a:tr h="3758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PhD or Doctoral student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72.8%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268942"/>
                  </a:ext>
                </a:extLst>
              </a:tr>
              <a:tr h="3601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Professional degree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138148"/>
                  </a:ext>
                </a:extLst>
              </a:tr>
              <a:tr h="3601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Postdoc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7592848"/>
                  </a:ext>
                </a:extLst>
              </a:tr>
              <a:tr h="360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Other (i.e., </a:t>
                      </a:r>
                      <a:r>
                        <a:rPr lang="en-US" sz="1400" b="0" dirty="0" err="1">
                          <a:effectLst/>
                          <a:latin typeface="+mn-lt"/>
                        </a:rPr>
                        <a:t>Postbac</a:t>
                      </a:r>
                      <a:r>
                        <a:rPr lang="en-US" sz="1400" b="0" dirty="0">
                          <a:effectLst/>
                          <a:latin typeface="+mn-lt"/>
                        </a:rPr>
                        <a:t>)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698599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8674B68-EA8E-3746-BAFC-D3D505930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974023"/>
              </p:ext>
            </p:extLst>
          </p:nvPr>
        </p:nvGraphicFramePr>
        <p:xfrm>
          <a:off x="4648200" y="2590800"/>
          <a:ext cx="3962400" cy="194663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691609">
                  <a:extLst>
                    <a:ext uri="{9D8B030D-6E8A-4147-A177-3AD203B41FA5}">
                      <a16:colId xmlns:a16="http://schemas.microsoft.com/office/drawing/2014/main" val="3536597723"/>
                    </a:ext>
                  </a:extLst>
                </a:gridCol>
                <a:gridCol w="1270791">
                  <a:extLst>
                    <a:ext uri="{9D8B030D-6E8A-4147-A177-3AD203B41FA5}">
                      <a16:colId xmlns:a16="http://schemas.microsoft.com/office/drawing/2014/main" val="49858293"/>
                    </a:ext>
                  </a:extLst>
                </a:gridCol>
              </a:tblGrid>
              <a:tr h="43638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Gender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453544"/>
                  </a:ext>
                </a:extLst>
              </a:tr>
              <a:tr h="414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Females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76.5%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285571"/>
                  </a:ext>
                </a:extLst>
              </a:tr>
              <a:tr h="3601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Males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20.7%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448199"/>
                  </a:ext>
                </a:extLst>
              </a:tr>
              <a:tr h="3758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Other/Declined to Answer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268942"/>
                  </a:ext>
                </a:extLst>
              </a:tr>
              <a:tr h="3601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Professional degree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13814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6432D73-F016-AF41-BBD4-5763B6BE0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022401"/>
              </p:ext>
            </p:extLst>
          </p:nvPr>
        </p:nvGraphicFramePr>
        <p:xfrm>
          <a:off x="4724402" y="4800600"/>
          <a:ext cx="3962398" cy="185254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769446">
                  <a:extLst>
                    <a:ext uri="{9D8B030D-6E8A-4147-A177-3AD203B41FA5}">
                      <a16:colId xmlns:a16="http://schemas.microsoft.com/office/drawing/2014/main" val="3536597723"/>
                    </a:ext>
                  </a:extLst>
                </a:gridCol>
                <a:gridCol w="835410">
                  <a:extLst>
                    <a:ext uri="{9D8B030D-6E8A-4147-A177-3AD203B41FA5}">
                      <a16:colId xmlns:a16="http://schemas.microsoft.com/office/drawing/2014/main" val="49858293"/>
                    </a:ext>
                  </a:extLst>
                </a:gridCol>
                <a:gridCol w="1357542">
                  <a:extLst>
                    <a:ext uri="{9D8B030D-6E8A-4147-A177-3AD203B41FA5}">
                      <a16:colId xmlns:a16="http://schemas.microsoft.com/office/drawing/2014/main" val="3741464573"/>
                    </a:ext>
                  </a:extLst>
                </a:gridCol>
              </a:tblGrid>
              <a:tr h="18766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Number of Webinars Attended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453544"/>
                  </a:ext>
                </a:extLst>
              </a:tr>
              <a:tr h="359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# of sessions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N</a:t>
                      </a:r>
                      <a:endParaRPr lang="en-US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Percent </a:t>
                      </a:r>
                      <a:endParaRPr lang="en-US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285571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1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448199"/>
                  </a:ext>
                </a:extLst>
              </a:tr>
              <a:tr h="1958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2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7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69268942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3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22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48138148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4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7592848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5</a:t>
                      </a:r>
                      <a:endParaRPr lang="en-US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6985990"/>
                  </a:ext>
                </a:extLst>
              </a:tr>
              <a:tr h="187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+mn-lt"/>
                        </a:rPr>
                        <a:t>6</a:t>
                      </a:r>
                      <a:endParaRPr lang="en-US" sz="1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4340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>
            <a:extLst>
              <a:ext uri="{FF2B5EF4-FFF2-40B4-BE49-F238E27FC236}">
                <a16:creationId xmlns:a16="http://schemas.microsoft.com/office/drawing/2014/main" id="{56F26462-7FF1-8144-8F7B-FBB3DEF91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17463"/>
            <a:ext cx="6134100" cy="1658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Picture 6">
            <a:extLst>
              <a:ext uri="{FF2B5EF4-FFF2-40B4-BE49-F238E27FC236}">
                <a16:creationId xmlns:a16="http://schemas.microsoft.com/office/drawing/2014/main" id="{4B0175DC-E51B-5C4A-BEAD-8D6222CE33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676400"/>
            <a:ext cx="6286500" cy="165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5" name="Content Placeholder 3">
            <a:extLst>
              <a:ext uri="{FF2B5EF4-FFF2-40B4-BE49-F238E27FC236}">
                <a16:creationId xmlns:a16="http://schemas.microsoft.com/office/drawing/2014/main" id="{65628E92-A0F6-6143-9893-78EF0000E8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2988" y="3330575"/>
            <a:ext cx="6858000" cy="1563688"/>
          </a:xfrm>
          <a:ln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3556" name="Picture 7">
            <a:extLst>
              <a:ext uri="{FF2B5EF4-FFF2-40B4-BE49-F238E27FC236}">
                <a16:creationId xmlns:a16="http://schemas.microsoft.com/office/drawing/2014/main" id="{1CA4250F-A3D3-F34D-B83E-C999672005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94263"/>
            <a:ext cx="6248400" cy="1901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ED128-C231-854C-9181-C6F29EE1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Conclusions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A5EB-CB7D-144C-BAD4-0561C84A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3886200"/>
          </a:xfrm>
        </p:spPr>
        <p:txBody>
          <a:bodyPr/>
          <a:lstStyle/>
          <a:p>
            <a:r>
              <a:rPr lang="en-US" dirty="0"/>
              <a:t>Participation in the Resilient Scientists Series has a positive impact on the trainees (over a long period of time)</a:t>
            </a:r>
          </a:p>
          <a:p>
            <a:endParaRPr lang="en-US" dirty="0"/>
          </a:p>
          <a:p>
            <a:r>
              <a:rPr lang="en-US" dirty="0"/>
              <a:t>Participation in the program increases: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overall resilience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self-efficacy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self-awareness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ability to shift and persist </a:t>
            </a:r>
            <a:br>
              <a:rPr lang="en-US" sz="2000" dirty="0"/>
            </a:br>
            <a:endParaRPr lang="en-US" sz="2000" dirty="0"/>
          </a:p>
          <a:p>
            <a:r>
              <a:rPr lang="en-US" dirty="0"/>
              <a:t>While decreasing: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anxiety  (non-clinical)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depression  (non-clinical)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perceived stress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presenteeism</a:t>
            </a:r>
          </a:p>
        </p:txBody>
      </p:sp>
    </p:spTree>
    <p:extLst>
      <p:ext uri="{BB962C8B-B14F-4D97-AF65-F5344CB8AC3E}">
        <p14:creationId xmlns:p14="http://schemas.microsoft.com/office/powerpoint/2010/main" val="709417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ED128-C231-854C-9181-C6F29EE1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Conclusions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A5EB-CB7D-144C-BAD4-0561C84A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r>
              <a:rPr lang="en-US" dirty="0"/>
              <a:t>These factors likely to contribute to the perception (if not actual change) that they are becoming a better scientist and are dealing with stress and conflict better </a:t>
            </a:r>
          </a:p>
          <a:p>
            <a:r>
              <a:rPr lang="en-US" dirty="0"/>
              <a:t>Those who attend more sessions have better outcomes</a:t>
            </a:r>
          </a:p>
          <a:p>
            <a:r>
              <a:rPr lang="en-US" dirty="0"/>
              <a:t>There are differences based on gender and race/ethnicity that need careful evaluation and further discussion</a:t>
            </a:r>
          </a:p>
          <a:p>
            <a:r>
              <a:rPr lang="en-US" dirty="0"/>
              <a:t>Caveats: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we cannot rule out motivation as a factor as most attended all the sessions in the paired-sample data.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we are unable to distinguish the impact of the webinars alone vs. webinars + small groups </a:t>
            </a:r>
          </a:p>
        </p:txBody>
      </p:sp>
    </p:spTree>
    <p:extLst>
      <p:ext uri="{BB962C8B-B14F-4D97-AF65-F5344CB8AC3E}">
        <p14:creationId xmlns:p14="http://schemas.microsoft.com/office/powerpoint/2010/main" val="1861051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6386B-0815-6540-951A-AF5B7B1B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Data on RTP and Minority Trainees</a:t>
            </a:r>
            <a:br>
              <a:rPr lang="en-US" dirty="0"/>
            </a:br>
            <a:r>
              <a:rPr lang="en-US" sz="1800" i="1" dirty="0"/>
              <a:t>(post-participation data)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AC2467-4A6A-C046-B699-E2BCA2206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r>
              <a:rPr lang="en-US" dirty="0"/>
              <a:t>Non-white trainees felt that they have become more resilient compared to white participants.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Non-white trainees felt that they have become better scientist compared to white participants.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91C932E-F86D-2F4D-B295-BCAE5B7A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75" y="3649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03C1C31-7838-BC42-A36F-6513D44CB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75" y="3649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452EEDE-EE99-EB43-9183-B95CA60C112A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2811780"/>
          <a:ext cx="6858000" cy="10667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738">
                  <a:extLst>
                    <a:ext uri="{9D8B030D-6E8A-4147-A177-3AD203B41FA5}">
                      <a16:colId xmlns:a16="http://schemas.microsoft.com/office/drawing/2014/main" val="2291615115"/>
                    </a:ext>
                  </a:extLst>
                </a:gridCol>
                <a:gridCol w="2400131">
                  <a:extLst>
                    <a:ext uri="{9D8B030D-6E8A-4147-A177-3AD203B41FA5}">
                      <a16:colId xmlns:a16="http://schemas.microsoft.com/office/drawing/2014/main" val="837401406"/>
                    </a:ext>
                  </a:extLst>
                </a:gridCol>
                <a:gridCol w="2400131">
                  <a:extLst>
                    <a:ext uri="{9D8B030D-6E8A-4147-A177-3AD203B41FA5}">
                      <a16:colId xmlns:a16="http://schemas.microsoft.com/office/drawing/2014/main" val="2641348813"/>
                    </a:ext>
                  </a:extLst>
                </a:gridCol>
              </a:tblGrid>
              <a:tr h="312271">
                <a:tc>
                  <a:txBody>
                    <a:bodyPr/>
                    <a:lstStyle/>
                    <a:p>
                      <a:r>
                        <a:rPr lang="en-US" dirty="0"/>
                        <a:t>White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178151"/>
                  </a:ext>
                </a:extLst>
              </a:tr>
              <a:tr h="3657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M= 4.04 (SD= 0.82)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M=4.30 (SD=0.78)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(394)=3.3,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=.001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46972"/>
                  </a:ext>
                </a:extLst>
              </a:tr>
              <a:tr h="312271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N=186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N=210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Cohen’s d= .79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17516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96DE1A3-9028-8B40-B482-56F3B320580B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5371960"/>
          <a:ext cx="6858000" cy="10667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738">
                  <a:extLst>
                    <a:ext uri="{9D8B030D-6E8A-4147-A177-3AD203B41FA5}">
                      <a16:colId xmlns:a16="http://schemas.microsoft.com/office/drawing/2014/main" val="2291615115"/>
                    </a:ext>
                  </a:extLst>
                </a:gridCol>
                <a:gridCol w="2400131">
                  <a:extLst>
                    <a:ext uri="{9D8B030D-6E8A-4147-A177-3AD203B41FA5}">
                      <a16:colId xmlns:a16="http://schemas.microsoft.com/office/drawing/2014/main" val="837401406"/>
                    </a:ext>
                  </a:extLst>
                </a:gridCol>
                <a:gridCol w="2400131">
                  <a:extLst>
                    <a:ext uri="{9D8B030D-6E8A-4147-A177-3AD203B41FA5}">
                      <a16:colId xmlns:a16="http://schemas.microsoft.com/office/drawing/2014/main" val="2641348813"/>
                    </a:ext>
                  </a:extLst>
                </a:gridCol>
              </a:tblGrid>
              <a:tr h="312271">
                <a:tc>
                  <a:txBody>
                    <a:bodyPr/>
                    <a:lstStyle/>
                    <a:p>
                      <a:r>
                        <a:rPr lang="en-US" dirty="0"/>
                        <a:t>White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178151"/>
                  </a:ext>
                </a:extLst>
              </a:tr>
              <a:tr h="3657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M= 3.63 (SD= 0.84)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M=3.96 (SD=0.86)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(396)=3.8,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.001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46972"/>
                  </a:ext>
                </a:extLst>
              </a:tr>
              <a:tr h="312271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N=186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N=212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Cohen’s d= .85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17516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898547F-6B52-C241-8DE9-CBC1212A6D0E}"/>
              </a:ext>
            </a:extLst>
          </p:cNvPr>
          <p:cNvSpPr txBox="1"/>
          <p:nvPr/>
        </p:nvSpPr>
        <p:spPr>
          <a:xfrm>
            <a:off x="228600" y="655320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Reponses on 5-pt Likert scale</a:t>
            </a:r>
          </a:p>
        </p:txBody>
      </p:sp>
    </p:spTree>
    <p:extLst>
      <p:ext uri="{BB962C8B-B14F-4D97-AF65-F5344CB8AC3E}">
        <p14:creationId xmlns:p14="http://schemas.microsoft.com/office/powerpoint/2010/main" val="1135301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2C5B-B930-A64F-AA34-3C1C608C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Some Things To Keep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0F574-9E9C-C647-A9C7-C01E58645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800600"/>
          </a:xfrm>
        </p:spPr>
        <p:txBody>
          <a:bodyPr/>
          <a:lstStyle/>
          <a:p>
            <a:r>
              <a:rPr lang="en-US" dirty="0"/>
              <a:t>This is no one-hit wonder – needs to be part of a larger program</a:t>
            </a:r>
          </a:p>
          <a:p>
            <a:r>
              <a:rPr lang="en-US" dirty="0"/>
              <a:t>Some frequent comments are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“I wish I heard this sooner”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“this should be mandatory”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“it takes too much time”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“I wanted to come but worried about my PI”</a:t>
            </a:r>
          </a:p>
          <a:p>
            <a:r>
              <a:rPr lang="en-US" dirty="0"/>
              <a:t>Gender gap in participation will likely slow culture change</a:t>
            </a:r>
          </a:p>
          <a:p>
            <a:r>
              <a:rPr lang="en-US" dirty="0"/>
              <a:t>Online format has some limitations AND presents some opportunities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some students attended virtual groups at other institutions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negates problems of small numbers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allows people to leverage strengths 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allows the pooling of resources for extender activities</a:t>
            </a:r>
          </a:p>
          <a:p>
            <a:pPr lvl="1"/>
            <a:endParaRPr lang="en-US" dirty="0"/>
          </a:p>
          <a:p>
            <a:pPr marL="457200" lvl="1" indent="0">
              <a:buSzPct val="85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32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FDD47-0306-2D41-B0BB-2661900D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Most Important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A659-36DE-5442-97A1-39F1E4756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series will not be enough in the absence of broader culture change</a:t>
            </a:r>
          </a:p>
          <a:p>
            <a:endParaRPr lang="en-US" dirty="0"/>
          </a:p>
          <a:p>
            <a:r>
              <a:rPr lang="en-US" dirty="0"/>
              <a:t>AND it is irresponsible to ask the students to weather environments that we know are unwelcoming and unsupportive</a:t>
            </a:r>
          </a:p>
        </p:txBody>
      </p:sp>
    </p:spTree>
    <p:extLst>
      <p:ext uri="{BB962C8B-B14F-4D97-AF65-F5344CB8AC3E}">
        <p14:creationId xmlns:p14="http://schemas.microsoft.com/office/powerpoint/2010/main" val="1492273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3901B207-B644-5E40-AAFE-A14278BCC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71682" name="Content Placeholder 3">
            <a:extLst>
              <a:ext uri="{FF2B5EF4-FFF2-40B4-BE49-F238E27FC236}">
                <a16:creationId xmlns:a16="http://schemas.microsoft.com/office/drawing/2014/main" id="{B7E97C5A-D703-4D4B-8A7D-48FBF33DE9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295400" y="-817563"/>
            <a:ext cx="10210800" cy="9559926"/>
          </a:xfrm>
        </p:spPr>
      </p:pic>
      <p:sp>
        <p:nvSpPr>
          <p:cNvPr id="71683" name="TextBox 4">
            <a:extLst>
              <a:ext uri="{FF2B5EF4-FFF2-40B4-BE49-F238E27FC236}">
                <a16:creationId xmlns:a16="http://schemas.microsoft.com/office/drawing/2014/main" id="{75AC3356-35D6-F548-B03F-819EAC554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93762" y="-50800"/>
            <a:ext cx="8229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/>
              <a:t>If We Line Up PIs, We Will Find………</a:t>
            </a:r>
          </a:p>
        </p:txBody>
      </p:sp>
      <p:cxnSp>
        <p:nvCxnSpPr>
          <p:cNvPr id="71684" name="Straight Connector 6">
            <a:extLst>
              <a:ext uri="{FF2B5EF4-FFF2-40B4-BE49-F238E27FC236}">
                <a16:creationId xmlns:a16="http://schemas.microsoft.com/office/drawing/2014/main" id="{1EC1CE67-60B8-EB4E-AD9F-E1C0C62FF4F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14400" y="2286000"/>
            <a:ext cx="6858000" cy="4572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77A50F4-A16B-1D46-A421-A23056038CFB}"/>
              </a:ext>
            </a:extLst>
          </p:cNvPr>
          <p:cNvGrpSpPr>
            <a:grpSpLocks/>
          </p:cNvGrpSpPr>
          <p:nvPr/>
        </p:nvGrpSpPr>
        <p:grpSpPr bwMode="auto">
          <a:xfrm>
            <a:off x="1206500" y="2433638"/>
            <a:ext cx="8013700" cy="4505325"/>
            <a:chOff x="1206500" y="2433935"/>
            <a:chExt cx="8013784" cy="450502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9A330F-BD5E-D24A-A9D7-6286217095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2989" y="2433935"/>
              <a:ext cx="182729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dirty="0"/>
                <a:t>Tor-</a:t>
              </a:r>
              <a:r>
                <a:rPr lang="en-US" altLang="en-US" strike="sngStrike" dirty="0"/>
                <a:t>mentor</a:t>
              </a:r>
              <a:r>
                <a:rPr lang="en-US" altLang="en-US" dirty="0"/>
                <a:t>s</a:t>
              </a:r>
            </a:p>
          </p:txBody>
        </p:sp>
        <p:sp>
          <p:nvSpPr>
            <p:cNvPr id="71687" name="TextBox 8">
              <a:extLst>
                <a:ext uri="{FF2B5EF4-FFF2-40B4-BE49-F238E27FC236}">
                  <a16:creationId xmlns:a16="http://schemas.microsoft.com/office/drawing/2014/main" id="{FFB6EADC-BD1A-B842-82C3-9865D6E8F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6500" y="6477000"/>
              <a:ext cx="2082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/>
                <a:t>great mentors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1495474-8A8C-1B4B-9DDE-8F929B934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634" y="4567237"/>
              <a:ext cx="2306638" cy="46196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dirty="0"/>
                <a:t>absent </a:t>
              </a:r>
              <a:r>
                <a:rPr lang="en-US" altLang="en-US" strike="sngStrike" dirty="0"/>
                <a:t>mentors</a:t>
              </a:r>
            </a:p>
          </p:txBody>
        </p:sp>
        <p:sp>
          <p:nvSpPr>
            <p:cNvPr id="71689" name="TextBox 10">
              <a:extLst>
                <a:ext uri="{FF2B5EF4-FFF2-40B4-BE49-F238E27FC236}">
                  <a16:creationId xmlns:a16="http://schemas.microsoft.com/office/drawing/2014/main" id="{BB2AEA2A-D4D1-0D4C-8EA0-B1F81F5BD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1907" y="5291138"/>
              <a:ext cx="31813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/>
                <a:t>good enough mentors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D90EB3-6E06-C843-905E-C6F2A3093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0288" y="3416643"/>
              <a:ext cx="22910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dirty="0"/>
                <a:t>unkind </a:t>
              </a:r>
              <a:r>
                <a:rPr lang="en-US" altLang="en-US" strike="sngStrike" dirty="0"/>
                <a:t>mentors</a:t>
              </a:r>
            </a:p>
          </p:txBody>
        </p:sp>
        <p:sp>
          <p:nvSpPr>
            <p:cNvPr id="71691" name="TextBox 12">
              <a:extLst>
                <a:ext uri="{FF2B5EF4-FFF2-40B4-BE49-F238E27FC236}">
                  <a16:creationId xmlns:a16="http://schemas.microsoft.com/office/drawing/2014/main" id="{4611E164-96C5-5E4A-A823-052FAAFDD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719" y="5867471"/>
              <a:ext cx="20685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good mentors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F6409-9A23-BF47-8338-31CE22EE5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OITE Climate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1A9C4-C749-B041-BB43-9B60F7F53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/>
          <a:lstStyle/>
          <a:p>
            <a:endParaRPr lang="en-US" dirty="0"/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81 questions (+/-) to assess climate and mentoring 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ends with an optional 9-item questionnaire to assess work stress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Total of 346 participants participated since 2020 when we moved to on-line at the start of the pandemic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includes a major unbiased population</a:t>
            </a:r>
          </a:p>
          <a:p>
            <a:pPr lvl="1">
              <a:buClr>
                <a:srgbClr val="006666"/>
              </a:buClr>
              <a:buSzPct val="125000"/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D39AF4-8717-8241-8801-ED41ADD1BAEE}"/>
              </a:ext>
            </a:extLst>
          </p:cNvPr>
          <p:cNvSpPr txBox="1"/>
          <p:nvPr/>
        </p:nvSpPr>
        <p:spPr>
          <a:xfrm>
            <a:off x="228600" y="6172200"/>
            <a:ext cx="2974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Thanks to Anna Han</a:t>
            </a:r>
          </a:p>
        </p:txBody>
      </p:sp>
    </p:spTree>
    <p:extLst>
      <p:ext uri="{BB962C8B-B14F-4D97-AF65-F5344CB8AC3E}">
        <p14:creationId xmlns:p14="http://schemas.microsoft.com/office/powerpoint/2010/main" val="3127118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F6409-9A23-BF47-8338-31CE22EE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Research Group Environment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B6EE920-4A0F-454D-9218-F4144C4B6830}"/>
              </a:ext>
            </a:extLst>
          </p:cNvPr>
          <p:cNvGraphicFramePr>
            <a:graphicFrameLocks noGrp="1"/>
          </p:cNvGraphicFramePr>
          <p:nvPr/>
        </p:nvGraphicFramePr>
        <p:xfrm>
          <a:off x="228599" y="1853383"/>
          <a:ext cx="8534401" cy="2947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1">
                  <a:extLst>
                    <a:ext uri="{9D8B030D-6E8A-4147-A177-3AD203B41FA5}">
                      <a16:colId xmlns:a16="http://schemas.microsoft.com/office/drawing/2014/main" val="15498191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7204397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3457645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8480301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2054099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4090671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715909"/>
                    </a:ext>
                  </a:extLst>
                </a:gridCol>
              </a:tblGrid>
              <a:tr h="752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Strongly Agree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Agree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Slightly agree %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Slightly disagree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Disagree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Strongly Disagree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72890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r>
                        <a:rPr lang="en-US" dirty="0"/>
                        <a:t>My research group has a collegial atmosphere.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369483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witnessed someone being bullied or harassed in my research group.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57.2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966022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Someone in my research group has bullied or harassed 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65.8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26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2EB0166-D348-C54C-B02E-FCD88EDE7D14}"/>
              </a:ext>
            </a:extLst>
          </p:cNvPr>
          <p:cNvSpPr txBox="1"/>
          <p:nvPr/>
        </p:nvSpPr>
        <p:spPr>
          <a:xfrm>
            <a:off x="228599" y="5029200"/>
            <a:ext cx="44230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Witnessed = 15%</a:t>
            </a:r>
          </a:p>
          <a:p>
            <a:pPr algn="l"/>
            <a:r>
              <a:rPr lang="en-US" dirty="0"/>
              <a:t>Experienced = 10%</a:t>
            </a:r>
          </a:p>
          <a:p>
            <a:endParaRPr lang="en-US" dirty="0"/>
          </a:p>
          <a:p>
            <a:pPr algn="l"/>
            <a:r>
              <a:rPr lang="en-US" dirty="0"/>
              <a:t>Environment not collegial = 5%</a:t>
            </a:r>
          </a:p>
        </p:txBody>
      </p:sp>
    </p:spTree>
    <p:extLst>
      <p:ext uri="{BB962C8B-B14F-4D97-AF65-F5344CB8AC3E}">
        <p14:creationId xmlns:p14="http://schemas.microsoft.com/office/powerpoint/2010/main" val="4023997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F6409-9A23-BF47-8338-31CE22EE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About My PI</a:t>
            </a:r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5B5DE67A-E4E4-F64F-8D21-93BFD906DDA1}"/>
              </a:ext>
            </a:extLst>
          </p:cNvPr>
          <p:cNvGraphicFramePr>
            <a:graphicFrameLocks noGrp="1"/>
          </p:cNvGraphicFramePr>
          <p:nvPr/>
        </p:nvGraphicFramePr>
        <p:xfrm>
          <a:off x="304799" y="1592956"/>
          <a:ext cx="8534401" cy="4122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1">
                  <a:extLst>
                    <a:ext uri="{9D8B030D-6E8A-4147-A177-3AD203B41FA5}">
                      <a16:colId xmlns:a16="http://schemas.microsoft.com/office/drawing/2014/main" val="15498191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7204397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3457645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8480301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2054099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4090671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715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Strongly Agree 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Agree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Slightly agree %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Slightly disagree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Disagree %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Strongly Disagree 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72890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PI yells and demeans individuals when upset.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369483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PI has threatened me in some way (e.g., termination, recommendation letters or lose authorship,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82.0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966022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witnessed my PI bullying or</a:t>
                      </a:r>
                      <a:br>
                        <a:rPr lang="en-US" sz="1600" dirty="0"/>
                      </a:b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harassing someone in my research group.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84.2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265682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r>
                        <a:rPr lang="en-US" sz="1600" dirty="0"/>
                        <a:t>My PI has bullied or harassed 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86.1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67200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PI makes inappropriate comments and/or jokes that make me uncomfortable.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84.2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22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92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EE84-9F95-094F-B7AD-91B7D224A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757504"/>
            <a:ext cx="8229600" cy="990600"/>
          </a:xfrm>
        </p:spPr>
        <p:txBody>
          <a:bodyPr/>
          <a:lstStyle/>
          <a:p>
            <a:pPr algn="ctr"/>
            <a:r>
              <a:rPr lang="en-US" sz="3600" dirty="0"/>
              <a:t>Sexual Harassment and Discrimination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2B0B1AED-C9B9-C340-AC99-D19F3B61B6E0}"/>
              </a:ext>
            </a:extLst>
          </p:cNvPr>
          <p:cNvGraphicFramePr>
            <a:graphicFrameLocks noGrp="1"/>
          </p:cNvGraphicFramePr>
          <p:nvPr/>
        </p:nvGraphicFramePr>
        <p:xfrm>
          <a:off x="304799" y="1897756"/>
          <a:ext cx="8534401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1">
                  <a:extLst>
                    <a:ext uri="{9D8B030D-6E8A-4147-A177-3AD203B41FA5}">
                      <a16:colId xmlns:a16="http://schemas.microsoft.com/office/drawing/2014/main" val="154981919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7204397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3457645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8480301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2054099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4090671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715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Strongly Agree 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Agree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Slightly agree %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Slightly disagree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Disagree %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Strongly Disagree  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72890"/>
                  </a:ext>
                </a:extLst>
              </a:tr>
              <a:tr h="62559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</a:t>
                      </a:r>
                      <a:r>
                        <a:rPr 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 is supportive of people of all backgrounds, races, cultures, genders, sexual orientations, countries, and disabilities, etc.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265682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</a:t>
                      </a:r>
                      <a:r>
                        <a:rPr 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group 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 are supportive of people of all backgrounds, races, cultures, genders, sexual orientations, countries, and disabilities, etc.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67200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Someone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my group has inappropriately touched me.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88.1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226687"/>
                  </a:ext>
                </a:extLst>
              </a:tr>
              <a:tr h="433964">
                <a:tc>
                  <a:txBody>
                    <a:bodyPr/>
                    <a:lstStyle/>
                    <a:p>
                      <a:r>
                        <a:rPr lang="en-US" sz="1600" b="1" dirty="0"/>
                        <a:t>My PI </a:t>
                      </a:r>
                      <a:r>
                        <a:rPr lang="en-US" sz="1600" dirty="0"/>
                        <a:t>has inappropriately touched me.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91.2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56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70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41EB-1610-CE43-923E-713301A1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625" y="762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Protective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C0627-FF31-894A-979F-50AB0D289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012" y="1485900"/>
            <a:ext cx="8545975" cy="4610100"/>
          </a:xfrm>
        </p:spPr>
        <p:txBody>
          <a:bodyPr/>
          <a:lstStyle/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The development and use of positive coping styles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Connection and support 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Time to take care of yourself, attend to hobbies, rest and recharge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A sense of financial stability</a:t>
            </a:r>
          </a:p>
          <a:p>
            <a:pPr>
              <a:buSzPct val="125000"/>
              <a:buFont typeface="Wingdings" pitchFamily="2" charset="2"/>
              <a:buChar char="§"/>
            </a:pPr>
            <a:endParaRPr lang="en-US" dirty="0"/>
          </a:p>
          <a:p>
            <a:pPr>
              <a:buSzPct val="125000"/>
              <a:buFont typeface="Wingdings" pitchFamily="2" charset="2"/>
              <a:buChar char="§"/>
            </a:pPr>
            <a:endParaRPr lang="en-US" dirty="0"/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Important to appreciate that program directors and PIs play a major role in helping trainees in all four of these areas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At the institutional and research group level</a:t>
            </a:r>
          </a:p>
          <a:p>
            <a:pPr marL="0" indent="0">
              <a:buSzPct val="125000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9BA59-8927-CD44-9874-A735D45C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Some Important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46C8A-7F0B-2445-A468-5E04C48B1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50621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5.6% of survey participants met the threshold for occupational depression</a:t>
            </a:r>
            <a:r>
              <a:rPr lang="en-US" sz="2000" dirty="0"/>
              <a:t> (not clinical as it is a modified version)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many (but not all) report hostile climate (lab, PI, or both)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When the PI bullies and harasses individuals, members of the group are more likely to bully/harass each other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50% of individuals who report being harassed by the PI also report harassment by others; the reverse does not hold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Engagement of the PI in resolving conflict in a calm manner is a significant negative predictor of bullying/harassment in research groups (p&lt;0.001)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accounts for 26% of the variance in witnessing and 34% in experiencing bullying/harassment within their research group</a:t>
            </a:r>
          </a:p>
          <a:p>
            <a:pPr>
              <a:buSzPct val="85000"/>
              <a:buFont typeface="Wingdings" pitchFamily="2" charset="2"/>
              <a:buChar char="q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70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A232-2E86-034C-9A57-CF94F628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Some Thoughts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32500-3040-2945-AEB7-EDE7ED4C6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600200"/>
            <a:ext cx="8915400" cy="3886200"/>
          </a:xfrm>
        </p:spPr>
        <p:txBody>
          <a:bodyPr/>
          <a:lstStyle/>
          <a:p>
            <a:r>
              <a:rPr lang="en-US" dirty="0"/>
              <a:t>We need a more robust training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focused on many topics – promoting DEIA, self- and relationship-management, mentoring, difficult conversations, change management, mental health first aide, dealing with conflict, etc.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a focus on helping PIs resolve conflicts within their group and helping trainees/staff resolve conflict themselves is likely to pay substantial dividends</a:t>
            </a:r>
          </a:p>
          <a:p>
            <a:r>
              <a:rPr lang="en-US" dirty="0"/>
              <a:t>For many, training is insufficient without coaching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this is costly; training internal mentors is one solution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giving new PIs some coaching sessions at the outset could be protective</a:t>
            </a:r>
          </a:p>
          <a:p>
            <a:r>
              <a:rPr lang="en-US" dirty="0"/>
              <a:t>Strong policies about inappropriate relationships, discrimination, bullying, and harassment are also needed</a:t>
            </a:r>
          </a:p>
        </p:txBody>
      </p:sp>
    </p:spTree>
    <p:extLst>
      <p:ext uri="{BB962C8B-B14F-4D97-AF65-F5344CB8AC3E}">
        <p14:creationId xmlns:p14="http://schemas.microsoft.com/office/powerpoint/2010/main" val="36727824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49D60-8045-B84F-808E-E1F367539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OITE Interventions Focused On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EDB39-3091-BE43-A1FC-8F0C3C20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2438400"/>
            <a:ext cx="8229600" cy="3886200"/>
          </a:xfrm>
        </p:spPr>
        <p:txBody>
          <a:bodyPr/>
          <a:lstStyle/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Developed a year-long series for staff scientists and PIs with webinars and facilitated small group discussions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b="1" dirty="0"/>
              <a:t>Raising a</a:t>
            </a:r>
            <a:r>
              <a:rPr lang="en-US" sz="2000" dirty="0"/>
              <a:t> Resilient Scientist also offered for extramural PIs (this year only)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Offering short-term individual coaching program for PIs 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drop-in with a case study focus 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when facing a specific issue (disciplinary, mental health, individual/group tragedy)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when we see worrisome patterns</a:t>
            </a:r>
          </a:p>
        </p:txBody>
      </p:sp>
    </p:spTree>
    <p:extLst>
      <p:ext uri="{BB962C8B-B14F-4D97-AF65-F5344CB8AC3E}">
        <p14:creationId xmlns:p14="http://schemas.microsoft.com/office/powerpoint/2010/main" val="2419541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49D60-8045-B84F-808E-E1F367539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OITE Interventions Focused On Trainees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EDB39-3091-BE43-A1FC-8F0C3C20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2438400"/>
            <a:ext cx="8229600" cy="3886200"/>
          </a:xfrm>
        </p:spPr>
        <p:txBody>
          <a:bodyPr/>
          <a:lstStyle/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“Your Rights and Responsibilities as an NIH Trainee”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Emotional Regulation resilience group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Developing modules on bullying and workplace civility</a:t>
            </a:r>
          </a:p>
          <a:p>
            <a:pPr>
              <a:buSzPct val="125000"/>
              <a:buFont typeface="Wingdings" pitchFamily="2" charset="2"/>
              <a:buChar char="§"/>
            </a:pPr>
            <a:r>
              <a:rPr lang="en-US" dirty="0"/>
              <a:t>Providing coaching for acute issues</a:t>
            </a:r>
          </a:p>
        </p:txBody>
      </p:sp>
    </p:spTree>
    <p:extLst>
      <p:ext uri="{BB962C8B-B14F-4D97-AF65-F5344CB8AC3E}">
        <p14:creationId xmlns:p14="http://schemas.microsoft.com/office/powerpoint/2010/main" val="1832464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CFB7CF81-9D52-E144-BA68-02868A61D5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2738" y="762000"/>
            <a:ext cx="8678862" cy="2433638"/>
          </a:xfrm>
        </p:spPr>
        <p:txBody>
          <a:bodyPr/>
          <a:lstStyle/>
          <a:p>
            <a:pPr algn="ctr" eaLnBrk="1" hangingPunct="1"/>
            <a:r>
              <a:rPr lang="en-US" altLang="en-US" sz="4800" b="1">
                <a:solidFill>
                  <a:schemeClr val="accent1"/>
                </a:solidFill>
              </a:rPr>
              <a:t>Your Rights and Responsibilities as an NIH Trainee</a:t>
            </a:r>
            <a:endParaRPr lang="en-US" altLang="en-US" sz="3600" b="1">
              <a:solidFill>
                <a:schemeClr val="accent2"/>
              </a:solidFill>
            </a:endParaRPr>
          </a:p>
        </p:txBody>
      </p:sp>
      <p:sp>
        <p:nvSpPr>
          <p:cNvPr id="6147" name="Text Box 14">
            <a:extLst>
              <a:ext uri="{FF2B5EF4-FFF2-40B4-BE49-F238E27FC236}">
                <a16:creationId xmlns:a16="http://schemas.microsoft.com/office/drawing/2014/main" id="{7DCF0DEE-C64C-C14B-8858-2921CE94C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38" y="3117473"/>
            <a:ext cx="8374062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Dr. Sharon L. Milgram, Director NIH OITE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chemeClr val="bg1"/>
                </a:solidFill>
              </a:rPr>
              <a:t>www.training.nih.gov</a:t>
            </a:r>
            <a:r>
              <a:rPr lang="en-US" altLang="en-US" sz="2000" b="1" dirty="0">
                <a:solidFill>
                  <a:schemeClr val="bg1"/>
                </a:solidFill>
              </a:rPr>
              <a:t> / Sharon.milgram@nih.gov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Twitter @NIH_OITE // @SHARONMILGRAM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Instagram @MILGRAM_NIH_OITE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D878-3252-AE42-878B-7DE6C5F9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With Gratitude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5FF08-F74F-2C43-A2E5-92C49B85E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many trainees and staff who drove the expansion of our [remote] programming </a:t>
            </a:r>
          </a:p>
          <a:p>
            <a:r>
              <a:rPr lang="en-US" dirty="0"/>
              <a:t>NIH OITE staff, including wellness advisors, who jumped in at the start of the pandemic to provide additional support</a:t>
            </a:r>
          </a:p>
          <a:p>
            <a:r>
              <a:rPr lang="en-US" dirty="0"/>
              <a:t>Dr. Anna Han for help with data collection and evaluation</a:t>
            </a:r>
          </a:p>
          <a:p>
            <a:r>
              <a:rPr lang="en-US" dirty="0"/>
              <a:t>NIH OAR and ORWH for on-going support of OITE programs</a:t>
            </a:r>
          </a:p>
          <a:p>
            <a:r>
              <a:rPr lang="en-US" dirty="0"/>
              <a:t>NIGMS and Dr. Collins for funding RTP1 and RTP2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018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BA3577E-1145-7E46-BB7B-999C921483EE}"/>
              </a:ext>
            </a:extLst>
          </p:cNvPr>
          <p:cNvGraphicFramePr>
            <a:graphicFrameLocks noGrp="1"/>
          </p:cNvGraphicFramePr>
          <p:nvPr/>
        </p:nvGraphicFramePr>
        <p:xfrm>
          <a:off x="196850" y="1600200"/>
          <a:ext cx="8750300" cy="5090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87575">
                  <a:extLst>
                    <a:ext uri="{9D8B030D-6E8A-4147-A177-3AD203B41FA5}">
                      <a16:colId xmlns:a16="http://schemas.microsoft.com/office/drawing/2014/main" val="4135472631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913045698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707237656"/>
                    </a:ext>
                  </a:extLst>
                </a:gridCol>
                <a:gridCol w="2187575">
                  <a:extLst>
                    <a:ext uri="{9D8B030D-6E8A-4147-A177-3AD203B41FA5}">
                      <a16:colId xmlns:a16="http://schemas.microsoft.com/office/drawing/2014/main" val="722332467"/>
                    </a:ext>
                  </a:extLst>
                </a:gridCol>
              </a:tblGrid>
              <a:tr h="3676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p-value &amp;</a:t>
                      </a:r>
                    </a:p>
                    <a:p>
                      <a:r>
                        <a:rPr lang="en-US" dirty="0"/>
                        <a:t>Cohen’s 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Construct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90629"/>
                  </a:ext>
                </a:extLst>
              </a:tr>
              <a:tr h="9277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Overall resilience increased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M=2.93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=4.10)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p&lt;.001, </a:t>
                      </a:r>
                    </a:p>
                    <a:p>
                      <a:pPr algn="l"/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=.71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(moderate-large)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Positive adaptation in face of adversity</a:t>
                      </a:r>
                      <a:endParaRPr lang="en-US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489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/>
                        <a:t>Self-efficacy increased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M=.26 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=.54)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p&lt;.001, </a:t>
                      </a:r>
                    </a:p>
                    <a:p>
                      <a:pPr algn="l"/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=.48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(moderate)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Belief in one’s ability to achieve goals,</a:t>
                      </a:r>
                    </a:p>
                    <a:p>
                      <a:r>
                        <a:rPr lang="en-US" sz="1600" dirty="0"/>
                        <a:t>despite difficulties.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95527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Ability to shift increased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M=1.07 (</a:t>
                      </a:r>
                      <a:r>
                        <a:rPr lang="en-US" i="1" dirty="0"/>
                        <a:t>SD</a:t>
                      </a:r>
                      <a:r>
                        <a:rPr lang="en-US" dirty="0"/>
                        <a:t>=2.18)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p&lt;.001, </a:t>
                      </a:r>
                      <a:endParaRPr lang="en-US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dirty="0"/>
                        <a:t>.49 </a:t>
                      </a:r>
                      <a:r>
                        <a:rPr lang="en-US" sz="1400" i="1" dirty="0"/>
                        <a:t>(moderate)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Ability to accept stress and adjust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607023"/>
                  </a:ext>
                </a:extLst>
              </a:tr>
              <a:tr h="8706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Ability to persist increased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M=3.85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=.93)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p&lt;.001,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dirty="0"/>
                        <a:t>.45 </a:t>
                      </a:r>
                      <a:r>
                        <a:rPr lang="en-US" sz="1400" i="1" dirty="0"/>
                        <a:t>(moderate)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Remaining optimistic and finding purpose in tough times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75894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Self-Awareness – (Reflective Self-Development) increased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M=1.56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=3.73)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p&lt;.001,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dirty="0"/>
                        <a:t>.43 </a:t>
                      </a:r>
                      <a:r>
                        <a:rPr lang="en-US" sz="1400" i="1" dirty="0"/>
                        <a:t>(moderate)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Attention to self with focus on conscious, reflective, and balanced awareness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37160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57BC3FC-1CAC-5A49-9D02-FE9AD777A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Comparison of Pre-Post Scores (I)</a:t>
            </a:r>
          </a:p>
        </p:txBody>
      </p:sp>
    </p:spTree>
    <p:extLst>
      <p:ext uri="{BB962C8B-B14F-4D97-AF65-F5344CB8AC3E}">
        <p14:creationId xmlns:p14="http://schemas.microsoft.com/office/powerpoint/2010/main" val="722525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BA3577E-1145-7E46-BB7B-999C921483EE}"/>
              </a:ext>
            </a:extLst>
          </p:cNvPr>
          <p:cNvGraphicFramePr>
            <a:graphicFrameLocks noGrp="1"/>
          </p:cNvGraphicFramePr>
          <p:nvPr/>
        </p:nvGraphicFramePr>
        <p:xfrm>
          <a:off x="196850" y="1600200"/>
          <a:ext cx="8750300" cy="5059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87575">
                  <a:extLst>
                    <a:ext uri="{9D8B030D-6E8A-4147-A177-3AD203B41FA5}">
                      <a16:colId xmlns:a16="http://schemas.microsoft.com/office/drawing/2014/main" val="4135472631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913045698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707237656"/>
                    </a:ext>
                  </a:extLst>
                </a:gridCol>
                <a:gridCol w="2187575">
                  <a:extLst>
                    <a:ext uri="{9D8B030D-6E8A-4147-A177-3AD203B41FA5}">
                      <a16:colId xmlns:a16="http://schemas.microsoft.com/office/drawing/2014/main" val="722332467"/>
                    </a:ext>
                  </a:extLst>
                </a:gridCol>
              </a:tblGrid>
              <a:tr h="622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P-value &amp;</a:t>
                      </a:r>
                    </a:p>
                    <a:p>
                      <a:r>
                        <a:rPr lang="en-US" dirty="0"/>
                        <a:t>Cohen’s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Construct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90629"/>
                  </a:ext>
                </a:extLst>
              </a:tr>
              <a:tr h="103792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Self-Awareness – (Proactive at work) increased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M=1.00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=3.15)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p&lt;.001, </a:t>
                      </a:r>
                    </a:p>
                    <a:p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=.32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(small-moderate)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Self-awareness in the workplace. Objective and proactive way dealing with work</a:t>
                      </a:r>
                      <a:endParaRPr lang="en-US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4893"/>
                  </a:ext>
                </a:extLst>
              </a:tr>
              <a:tr h="1037922">
                <a:tc>
                  <a:txBody>
                    <a:bodyPr/>
                    <a:lstStyle/>
                    <a:p>
                      <a:r>
                        <a:rPr lang="en-US" b="1" dirty="0"/>
                        <a:t>Presenteeism decreased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M=-1.51 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=3.91)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p&lt;.001, </a:t>
                      </a:r>
                    </a:p>
                    <a:p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=.39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(small-moderate)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Loss of productivity when not fully functioning or distracted at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955276"/>
                  </a:ext>
                </a:extLst>
              </a:tr>
              <a:tr h="6227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Perceived stress decreased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M=-1.691 (</a:t>
                      </a:r>
                      <a:r>
                        <a:rPr lang="en-US" i="1" dirty="0"/>
                        <a:t>SD</a:t>
                      </a:r>
                      <a:r>
                        <a:rPr lang="en-US" dirty="0"/>
                        <a:t>=2.96)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p&lt;.001, </a:t>
                      </a:r>
                      <a:endParaRPr lang="en-US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dirty="0"/>
                        <a:t>.60 </a:t>
                      </a:r>
                      <a:r>
                        <a:rPr lang="en-US" sz="1400" i="1" dirty="0"/>
                        <a:t>(moderate-large)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Perceptions of stress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607023"/>
                  </a:ext>
                </a:extLst>
              </a:tr>
              <a:tr h="8006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Anxiety decreased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M=-.94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=1.9)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p&lt;.001,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dirty="0"/>
                        <a:t>.49 </a:t>
                      </a:r>
                      <a:r>
                        <a:rPr lang="en-US" sz="1400" i="1" dirty="0"/>
                        <a:t>(moderate)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Anxiety based on subset of items from GAD-7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758945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Depression decreased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M=1.15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=2.80)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p&lt;.001,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dirty="0"/>
                        <a:t>.41 </a:t>
                      </a:r>
                      <a:r>
                        <a:rPr lang="en-US" sz="1400" i="1" dirty="0"/>
                        <a:t>(moderate)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Depression based on subset of items from PHQ -9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37160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57BC3FC-1CAC-5A49-9D02-FE9AD777A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0"/>
            <a:ext cx="8750300" cy="990600"/>
          </a:xfrm>
        </p:spPr>
        <p:txBody>
          <a:bodyPr/>
          <a:lstStyle/>
          <a:p>
            <a:pPr algn="ctr"/>
            <a:r>
              <a:rPr lang="en-US" dirty="0"/>
              <a:t>Comparison of Pre-Post Scores(II)</a:t>
            </a:r>
          </a:p>
        </p:txBody>
      </p:sp>
    </p:spTree>
    <p:extLst>
      <p:ext uri="{BB962C8B-B14F-4D97-AF65-F5344CB8AC3E}">
        <p14:creationId xmlns:p14="http://schemas.microsoft.com/office/powerpoint/2010/main" val="34779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CEE32-BB78-9D40-A8B2-33553189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Question For Each Of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960B0-4B2F-3245-A581-A675E509D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/>
              <a:t>[If money was not an issue], what would a comprehensive well being program for scientists look like?</a:t>
            </a:r>
          </a:p>
        </p:txBody>
      </p:sp>
    </p:spTree>
    <p:extLst>
      <p:ext uri="{BB962C8B-B14F-4D97-AF65-F5344CB8AC3E}">
        <p14:creationId xmlns:p14="http://schemas.microsoft.com/office/powerpoint/2010/main" val="307323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0D990-BCF2-E742-A996-5A75CBCB8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It Would See The Whole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02CD2-439D-7C4B-8083-C33B82C30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905000"/>
            <a:ext cx="9067800" cy="4191000"/>
          </a:xfrm>
        </p:spPr>
        <p:txBody>
          <a:bodyPr/>
          <a:lstStyle/>
          <a:p>
            <a:r>
              <a:rPr lang="en-US" dirty="0"/>
              <a:t>Everyone who is integral to the success of the system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students, postdocs and other trainees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faculty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support staff</a:t>
            </a:r>
          </a:p>
          <a:p>
            <a:r>
              <a:rPr lang="en-US" dirty="0"/>
              <a:t>People first and scientists second (even if we prefer not to acknowledge that)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many trainees are emerging adults, and all are emerging scientists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some PIs are emerging managers and leaders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many (most?) of us have not had enough training in self- and relationship management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nobody wants to come to work and leave a part of who they are at the door/gate</a:t>
            </a:r>
          </a:p>
          <a:p>
            <a:pPr lvl="1">
              <a:buSzPct val="85000"/>
              <a:buFont typeface="Wingdings" pitchFamily="2" charset="2"/>
              <a:buChar char="q"/>
            </a:pPr>
            <a:r>
              <a:rPr lang="en-US" sz="2000" dirty="0"/>
              <a:t>what happens outside of work does not stay outside of work</a:t>
            </a:r>
          </a:p>
          <a:p>
            <a:pPr>
              <a:buSzPct val="85000"/>
              <a:buFont typeface="Wingdings" pitchFamily="2" charset="2"/>
              <a:buChar char="q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0B88FD1-EACA-A54B-A4D0-FFF72AE0C9C0}"/>
              </a:ext>
            </a:extLst>
          </p:cNvPr>
          <p:cNvSpPr txBox="1">
            <a:spLocks/>
          </p:cNvSpPr>
          <p:nvPr/>
        </p:nvSpPr>
        <p:spPr bwMode="auto">
          <a:xfrm>
            <a:off x="31376" y="936105"/>
            <a:ext cx="9112624" cy="632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kern="0" dirty="0"/>
              <a:t>Within A Difficult System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9902B6C-EF92-5E45-A00E-D380BC115FEF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472408"/>
          <a:ext cx="8001000" cy="41112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71563">
                  <a:extLst>
                    <a:ext uri="{9D8B030D-6E8A-4147-A177-3AD203B41FA5}">
                      <a16:colId xmlns:a16="http://schemas.microsoft.com/office/drawing/2014/main" val="1140839073"/>
                    </a:ext>
                  </a:extLst>
                </a:gridCol>
                <a:gridCol w="2629437">
                  <a:extLst>
                    <a:ext uri="{9D8B030D-6E8A-4147-A177-3AD203B41FA5}">
                      <a16:colId xmlns:a16="http://schemas.microsoft.com/office/drawing/2014/main" val="49631065"/>
                    </a:ext>
                  </a:extLst>
                </a:gridCol>
              </a:tblGrid>
              <a:tr h="327288">
                <a:tc>
                  <a:txBody>
                    <a:bodyPr/>
                    <a:lstStyle/>
                    <a:p>
                      <a:r>
                        <a:rPr lang="en-US" dirty="0"/>
                        <a:t>N=334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565796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Fear/Shame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44.9%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625058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No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895782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Lack resources or knowledge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676848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Too exhausted/defeated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049583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Feel the need to handle by 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6422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Negative self-talk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89765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Other (e.g., Mentor)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93996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Denial of the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962290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Stereotypes/cultural 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797790"/>
                  </a:ext>
                </a:extLst>
              </a:tr>
              <a:tr h="392712">
                <a:tc>
                  <a:txBody>
                    <a:bodyPr/>
                    <a:lstStyle/>
                    <a:p>
                      <a:r>
                        <a:rPr lang="en-US" sz="1600" dirty="0"/>
                        <a:t>Mental health conditions (ADHD, PSTD, </a:t>
                      </a:r>
                      <a:r>
                        <a:rPr lang="en-US" sz="1600" dirty="0" err="1"/>
                        <a:t>etc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714853"/>
                  </a:ext>
                </a:extLst>
              </a:tr>
              <a:tr h="327288">
                <a:tc>
                  <a:txBody>
                    <a:bodyPr/>
                    <a:lstStyle/>
                    <a:p>
                      <a:r>
                        <a:rPr lang="en-US" sz="1600" dirty="0"/>
                        <a:t>Bad previous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1393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144199-FF1C-5641-BCF1-6706514247CB}"/>
              </a:ext>
            </a:extLst>
          </p:cNvPr>
          <p:cNvSpPr txBox="1"/>
          <p:nvPr/>
        </p:nvSpPr>
        <p:spPr>
          <a:xfrm>
            <a:off x="609600" y="160310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/>
              <a:t>What are some of the barriers that keep you from using potentially helpful resources?  (%)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1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5158-E1E5-D04A-8B00-469D0EEA1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And Would….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278AE-FDC0-024D-85F4-F6527F2B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800600"/>
          </a:xfrm>
        </p:spPr>
        <p:txBody>
          <a:bodyPr/>
          <a:lstStyle/>
          <a:p>
            <a:r>
              <a:rPr lang="en-US" dirty="0"/>
              <a:t>Be designed specifically for the community and account for different lived experiences and views of achieving well being</a:t>
            </a:r>
          </a:p>
          <a:p>
            <a:r>
              <a:rPr lang="en-US" dirty="0"/>
              <a:t>Be grounded in models that resonate with research-oriented data driven people</a:t>
            </a:r>
          </a:p>
          <a:p>
            <a:r>
              <a:rPr lang="en-US" dirty="0"/>
              <a:t>Have multiple entry points to reduces barriers to accessing resources and taking time for wellness </a:t>
            </a:r>
          </a:p>
          <a:p>
            <a:r>
              <a:rPr lang="en-US" dirty="0"/>
              <a:t>Provide consistent and on-going training for all stakeholders</a:t>
            </a:r>
          </a:p>
          <a:p>
            <a:r>
              <a:rPr lang="en-US" dirty="0"/>
              <a:t>Have the support of important exemplars and institutional leaders who back the program with their time and by opening their pocketbook</a:t>
            </a:r>
          </a:p>
          <a:p>
            <a:r>
              <a:rPr lang="en-US" dirty="0"/>
              <a:t>Put wellness into the broader context of student/staff development</a:t>
            </a:r>
          </a:p>
        </p:txBody>
      </p:sp>
    </p:spTree>
    <p:extLst>
      <p:ext uri="{BB962C8B-B14F-4D97-AF65-F5344CB8AC3E}">
        <p14:creationId xmlns:p14="http://schemas.microsoft.com/office/powerpoint/2010/main" val="212606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94C9ADB7-F63A-9947-90F5-846A9ED30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ea typeface="ＭＳ Ｐゴシック" panose="020B0600070205080204" pitchFamily="34" charset="-128"/>
              </a:rPr>
              <a:t>The Broader Context</a:t>
            </a:r>
          </a:p>
        </p:txBody>
      </p:sp>
      <p:grpSp>
        <p:nvGrpSpPr>
          <p:cNvPr id="19458" name="Group 3">
            <a:extLst>
              <a:ext uri="{FF2B5EF4-FFF2-40B4-BE49-F238E27FC236}">
                <a16:creationId xmlns:a16="http://schemas.microsoft.com/office/drawing/2014/main" id="{6372CA1B-6E04-C346-BC92-C35DE5B7EE7B}"/>
              </a:ext>
            </a:extLst>
          </p:cNvPr>
          <p:cNvGrpSpPr>
            <a:grpSpLocks/>
          </p:cNvGrpSpPr>
          <p:nvPr/>
        </p:nvGrpSpPr>
        <p:grpSpPr bwMode="auto">
          <a:xfrm>
            <a:off x="456454" y="1905000"/>
            <a:ext cx="8763739" cy="4763462"/>
            <a:chOff x="3563696" y="1800287"/>
            <a:chExt cx="6991676" cy="4062700"/>
          </a:xfrm>
        </p:grpSpPr>
        <p:sp>
          <p:nvSpPr>
            <p:cNvPr id="19459" name="Rectangle 4">
              <a:extLst>
                <a:ext uri="{FF2B5EF4-FFF2-40B4-BE49-F238E27FC236}">
                  <a16:creationId xmlns:a16="http://schemas.microsoft.com/office/drawing/2014/main" id="{83B2E29D-3906-5840-981F-9082D3EDD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7060" y="2838720"/>
              <a:ext cx="2133600" cy="19812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>
                  <a:solidFill>
                    <a:srgbClr val="000000"/>
                  </a:solidFill>
                </a:rPr>
                <a:t>Need to work in all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>
                  <a:solidFill>
                    <a:srgbClr val="000000"/>
                  </a:solidFill>
                </a:rPr>
                <a:t>four areas </a:t>
              </a:r>
            </a:p>
          </p:txBody>
        </p:sp>
        <p:sp>
          <p:nvSpPr>
            <p:cNvPr id="19460" name="TextBox 5">
              <a:extLst>
                <a:ext uri="{FF2B5EF4-FFF2-40B4-BE49-F238E27FC236}">
                  <a16:creationId xmlns:a16="http://schemas.microsoft.com/office/drawing/2014/main" id="{DE805B3B-193A-A248-8668-BD7A949AA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6665" y="1995257"/>
              <a:ext cx="1664063" cy="1023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Resilience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Well-Being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Mental Health</a:t>
              </a:r>
            </a:p>
          </p:txBody>
        </p:sp>
        <p:sp>
          <p:nvSpPr>
            <p:cNvPr id="19461" name="TextBox 6">
              <a:extLst>
                <a:ext uri="{FF2B5EF4-FFF2-40B4-BE49-F238E27FC236}">
                  <a16:creationId xmlns:a16="http://schemas.microsoft.com/office/drawing/2014/main" id="{074BB42D-B235-7F40-80F1-A7DE82E94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3394" y="1800287"/>
              <a:ext cx="2133600" cy="1338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Affinity groups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DEIA programs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Allyship training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dirty="0"/>
            </a:p>
          </p:txBody>
        </p:sp>
        <p:sp>
          <p:nvSpPr>
            <p:cNvPr id="19462" name="TextBox 7">
              <a:extLst>
                <a:ext uri="{FF2B5EF4-FFF2-40B4-BE49-F238E27FC236}">
                  <a16:creationId xmlns:a16="http://schemas.microsoft.com/office/drawing/2014/main" id="{CE8E3E49-DCBD-D94D-977D-B76AC4D57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3696" y="4839241"/>
              <a:ext cx="1991455" cy="1023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Civility Programs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Mentor Training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dirty="0"/>
            </a:p>
          </p:txBody>
        </p:sp>
        <p:sp>
          <p:nvSpPr>
            <p:cNvPr id="19463" name="TextBox 8">
              <a:extLst>
                <a:ext uri="{FF2B5EF4-FFF2-40B4-BE49-F238E27FC236}">
                  <a16:creationId xmlns:a16="http://schemas.microsoft.com/office/drawing/2014/main" id="{047F9C04-ADD0-9740-86A3-7C5312585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4907" y="4839241"/>
              <a:ext cx="3110465" cy="1023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Professional development</a:t>
              </a:r>
            </a:p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Career development</a:t>
              </a:r>
            </a:p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Support for diverse careers</a:t>
              </a:r>
            </a:p>
          </p:txBody>
        </p:sp>
        <p:cxnSp>
          <p:nvCxnSpPr>
            <p:cNvPr id="19464" name="Straight Arrow Connector 9">
              <a:extLst>
                <a:ext uri="{FF2B5EF4-FFF2-40B4-BE49-F238E27FC236}">
                  <a16:creationId xmlns:a16="http://schemas.microsoft.com/office/drawing/2014/main" id="{37A521A5-F817-E24E-A6DE-AED48259D1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24153" y="2664767"/>
              <a:ext cx="1947716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5" name="Straight Arrow Connector 10">
              <a:extLst>
                <a:ext uri="{FF2B5EF4-FFF2-40B4-BE49-F238E27FC236}">
                  <a16:creationId xmlns:a16="http://schemas.microsoft.com/office/drawing/2014/main" id="{8A6A61E8-2A84-7A49-9EEE-5B15276FC14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34000" y="2969568"/>
              <a:ext cx="0" cy="1831032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6" name="Straight Arrow Connector 11">
              <a:extLst>
                <a:ext uri="{FF2B5EF4-FFF2-40B4-BE49-F238E27FC236}">
                  <a16:creationId xmlns:a16="http://schemas.microsoft.com/office/drawing/2014/main" id="{93D18272-B916-C345-8BCF-F5D9137207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97472" y="5031432"/>
              <a:ext cx="1947716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7" name="Straight Arrow Connector 12">
              <a:extLst>
                <a:ext uri="{FF2B5EF4-FFF2-40B4-BE49-F238E27FC236}">
                  <a16:creationId xmlns:a16="http://schemas.microsoft.com/office/drawing/2014/main" id="{E5B8215A-D7F6-E14E-970C-4DF1D05FFED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733953" y="2895601"/>
              <a:ext cx="0" cy="1904999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0571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B60443F-4A88-9649-B6DE-1CACAAFDD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ea typeface="ＭＳ Ｐゴシック" panose="020B0600070205080204" pitchFamily="34" charset="-128"/>
              </a:rPr>
              <a:t>Our Window of Tolerance</a:t>
            </a:r>
          </a:p>
        </p:txBody>
      </p:sp>
      <p:cxnSp>
        <p:nvCxnSpPr>
          <p:cNvPr id="32770" name="Straight Connector 4">
            <a:extLst>
              <a:ext uri="{FF2B5EF4-FFF2-40B4-BE49-F238E27FC236}">
                <a16:creationId xmlns:a16="http://schemas.microsoft.com/office/drawing/2014/main" id="{8333E4E7-71CE-994C-B6C8-69DC10CA026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2895600"/>
            <a:ext cx="876300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1" name="Straight Connector 5">
            <a:extLst>
              <a:ext uri="{FF2B5EF4-FFF2-40B4-BE49-F238E27FC236}">
                <a16:creationId xmlns:a16="http://schemas.microsoft.com/office/drawing/2014/main" id="{D0C10AE0-B90F-984E-904D-E739E1986B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5181600"/>
            <a:ext cx="876300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2" name="Straight Arrow Connector 7">
            <a:extLst>
              <a:ext uri="{FF2B5EF4-FFF2-40B4-BE49-F238E27FC236}">
                <a16:creationId xmlns:a16="http://schemas.microsoft.com/office/drawing/2014/main" id="{21F46CA1-B757-EF4B-B5FB-70AF673AD9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3048000"/>
            <a:ext cx="0" cy="19812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3" name="Straight Arrow Connector 10">
            <a:extLst>
              <a:ext uri="{FF2B5EF4-FFF2-40B4-BE49-F238E27FC236}">
                <a16:creationId xmlns:a16="http://schemas.microsoft.com/office/drawing/2014/main" id="{19D5F8C4-8F1A-B040-B66E-DBF8EA917D88}"/>
              </a:ext>
            </a:extLst>
          </p:cNvPr>
          <p:cNvCxnSpPr>
            <a:cxnSpLocks/>
          </p:cNvCxnSpPr>
          <p:nvPr/>
        </p:nvCxnSpPr>
        <p:spPr bwMode="auto">
          <a:xfrm flipV="1">
            <a:off x="685800" y="2133600"/>
            <a:ext cx="0" cy="10668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4" name="TextBox 12">
            <a:extLst>
              <a:ext uri="{FF2B5EF4-FFF2-40B4-BE49-F238E27FC236}">
                <a16:creationId xmlns:a16="http://schemas.microsoft.com/office/drawing/2014/main" id="{E7BDE7B5-770E-9242-9A11-D88DBE449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" y="1900238"/>
            <a:ext cx="2136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Reactive zone</a:t>
            </a:r>
          </a:p>
        </p:txBody>
      </p:sp>
      <p:cxnSp>
        <p:nvCxnSpPr>
          <p:cNvPr id="32775" name="Straight Arrow Connector 13">
            <a:extLst>
              <a:ext uri="{FF2B5EF4-FFF2-40B4-BE49-F238E27FC236}">
                <a16:creationId xmlns:a16="http://schemas.microsoft.com/office/drawing/2014/main" id="{147A1869-D2F4-2C4D-AB16-64626869BBBE}"/>
              </a:ext>
            </a:extLst>
          </p:cNvPr>
          <p:cNvCxnSpPr>
            <a:cxnSpLocks/>
          </p:cNvCxnSpPr>
          <p:nvPr/>
        </p:nvCxnSpPr>
        <p:spPr bwMode="auto">
          <a:xfrm>
            <a:off x="685800" y="4859338"/>
            <a:ext cx="0" cy="9906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6" name="TextBox 15">
            <a:extLst>
              <a:ext uri="{FF2B5EF4-FFF2-40B4-BE49-F238E27FC236}">
                <a16:creationId xmlns:a16="http://schemas.microsoft.com/office/drawing/2014/main" id="{AAC97ABF-3E2F-4F4E-84EB-A12BD2A1A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" y="5715000"/>
            <a:ext cx="3746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“Give up” and ignore zone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5C4665-431E-864E-ACAE-17FF5EC1F5A1}"/>
              </a:ext>
            </a:extLst>
          </p:cNvPr>
          <p:cNvSpPr txBox="1"/>
          <p:nvPr/>
        </p:nvSpPr>
        <p:spPr>
          <a:xfrm>
            <a:off x="1524000" y="3048000"/>
            <a:ext cx="7467600" cy="2370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/>
              <a:t>The zone where we</a:t>
            </a:r>
            <a:endParaRPr lang="en-US" b="1" dirty="0"/>
          </a:p>
          <a:p>
            <a:pPr marL="800100" lvl="1" indent="-342900" algn="l">
              <a:buClr>
                <a:schemeClr val="bg2"/>
              </a:buClr>
              <a:buSzPct val="125000"/>
              <a:buFont typeface="Wingdings" pitchFamily="2" charset="2"/>
              <a:buChar char="§"/>
              <a:defRPr/>
            </a:pPr>
            <a:r>
              <a:rPr lang="en-US" sz="2000" dirty="0"/>
              <a:t>function most effectively</a:t>
            </a:r>
          </a:p>
          <a:p>
            <a:pPr marL="800100" lvl="1" indent="-342900" algn="l">
              <a:buClr>
                <a:schemeClr val="bg2"/>
              </a:buClr>
              <a:buSzPct val="125000"/>
              <a:buFont typeface="Wingdings" pitchFamily="2" charset="2"/>
              <a:buChar char="§"/>
              <a:defRPr/>
            </a:pPr>
            <a:r>
              <a:rPr lang="en-US" sz="2000" dirty="0"/>
              <a:t>respond productively to stress</a:t>
            </a:r>
          </a:p>
          <a:p>
            <a:pPr marL="800100" lvl="1" indent="-342900" algn="l">
              <a:buClr>
                <a:schemeClr val="bg2"/>
              </a:buClr>
              <a:buSzPct val="125000"/>
              <a:buFont typeface="Wingdings" pitchFamily="2" charset="2"/>
              <a:buChar char="§"/>
              <a:defRPr/>
            </a:pPr>
            <a:r>
              <a:rPr lang="en-US" sz="2000" dirty="0"/>
              <a:t>easily find our creative problem-solving self</a:t>
            </a:r>
          </a:p>
          <a:p>
            <a:pPr marL="800100" lvl="1" indent="-342900" algn="l">
              <a:buClr>
                <a:schemeClr val="bg2"/>
              </a:buClr>
              <a:buSzPct val="125000"/>
              <a:buFont typeface="Wingdings" pitchFamily="2" charset="2"/>
              <a:buChar char="§"/>
              <a:defRPr/>
            </a:pPr>
            <a:r>
              <a:rPr lang="en-US" sz="2000" dirty="0"/>
              <a:t>address interpersonal issues calmly and respectfully</a:t>
            </a:r>
          </a:p>
          <a:p>
            <a:pPr marL="800100" lvl="1" indent="-342900" algn="l">
              <a:buClr>
                <a:schemeClr val="bg2"/>
              </a:buClr>
              <a:buSzPct val="125000"/>
              <a:buFont typeface="Wingdings" pitchFamily="2" charset="2"/>
              <a:buChar char="§"/>
              <a:defRPr/>
            </a:pPr>
            <a:r>
              <a:rPr lang="en-US" sz="2000" dirty="0"/>
              <a:t>acknowledge mistakes and seek to repair relationships</a:t>
            </a:r>
          </a:p>
          <a:p>
            <a:pPr marL="342900" indent="-342900">
              <a:buClr>
                <a:schemeClr val="bg2"/>
              </a:buClr>
              <a:buSzPct val="125000"/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32778" name="Rectangle 2">
            <a:extLst>
              <a:ext uri="{FF2B5EF4-FFF2-40B4-BE49-F238E27FC236}">
                <a16:creationId xmlns:a16="http://schemas.microsoft.com/office/drawing/2014/main" id="{5748B780-1CD4-294B-8779-AC1BA1796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396038"/>
            <a:ext cx="8126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33"/>
                </a:solidFill>
                <a:latin typeface="Open Sans"/>
              </a:rPr>
              <a:t>Siegel, D.J. (2012). </a:t>
            </a:r>
            <a:r>
              <a:rPr lang="en-US" altLang="en-US" sz="1200" i="1">
                <a:solidFill>
                  <a:srgbClr val="333333"/>
                </a:solidFill>
                <a:latin typeface="Open Sans"/>
              </a:rPr>
              <a:t>The Developing Mind: How Relationships and the Brain Interact to Shape Who We Are</a:t>
            </a:r>
            <a:r>
              <a:rPr lang="en-US" altLang="en-US" sz="1200">
                <a:solidFill>
                  <a:srgbClr val="333333"/>
                </a:solidFill>
                <a:latin typeface="Open Sans"/>
              </a:rPr>
              <a:t>. New York, USA: Guilford Press.</a:t>
            </a:r>
            <a:endParaRPr lang="en-US" alt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006666"/>
      </a:lt2>
      <a:accent1>
        <a:srgbClr val="BED600"/>
      </a:accent1>
      <a:accent2>
        <a:srgbClr val="BED600"/>
      </a:accent2>
      <a:accent3>
        <a:srgbClr val="FFFFFF"/>
      </a:accent3>
      <a:accent4>
        <a:srgbClr val="000000"/>
      </a:accent4>
      <a:accent5>
        <a:srgbClr val="DBE8AA"/>
      </a:accent5>
      <a:accent6>
        <a:srgbClr val="ACC200"/>
      </a:accent6>
      <a:hlink>
        <a:srgbClr val="006666"/>
      </a:hlink>
      <a:folHlink>
        <a:srgbClr val="808080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3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C1FD55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AFE54C"/>
        </a:accent6>
        <a:hlink>
          <a:srgbClr val="008080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4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33CCCC"/>
        </a:accent1>
        <a:accent2>
          <a:srgbClr val="C1FD55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AFE54C"/>
        </a:accent6>
        <a:hlink>
          <a:srgbClr val="008080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5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33CCCC"/>
        </a:accent1>
        <a:accent2>
          <a:srgbClr val="C1FD55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AFE54C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6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33CC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E7E7E7"/>
        </a:accent6>
        <a:hlink>
          <a:srgbClr val="006666"/>
        </a:hlink>
        <a:folHlink>
          <a:srgbClr val="B9FF5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21481</TotalTime>
  <Words>3657</Words>
  <Application>Microsoft Macintosh PowerPoint</Application>
  <PresentationFormat>On-screen Show (4:3)</PresentationFormat>
  <Paragraphs>708</Paragraphs>
  <Slides>37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Arial Black</vt:lpstr>
      <vt:lpstr>Open Sans</vt:lpstr>
      <vt:lpstr>Times New Roman</vt:lpstr>
      <vt:lpstr>Wingdings</vt:lpstr>
      <vt:lpstr>1_Pixel</vt:lpstr>
      <vt:lpstr>A Holistic Approach To Supporting Biomedical Researchers</vt:lpstr>
      <vt:lpstr>PowerPoint Presentation</vt:lpstr>
      <vt:lpstr>Protective Factors</vt:lpstr>
      <vt:lpstr>Important Question For Each Of Us</vt:lpstr>
      <vt:lpstr>It Would See The Whole Person</vt:lpstr>
      <vt:lpstr>PowerPoint Presentation</vt:lpstr>
      <vt:lpstr>And Would….</vt:lpstr>
      <vt:lpstr>The Broader Context</vt:lpstr>
      <vt:lpstr>Our Window of Tolerance</vt:lpstr>
      <vt:lpstr>Two Consistent Messages</vt:lpstr>
      <vt:lpstr>OITE Wellness and Resilience Program</vt:lpstr>
      <vt:lpstr>Lessons Learned From 7+ Years</vt:lpstr>
      <vt:lpstr>PowerPoint Presentation</vt:lpstr>
      <vt:lpstr>Resilient Scientist Series Goals</vt:lpstr>
      <vt:lpstr>RSS Training Program (RTP)</vt:lpstr>
      <vt:lpstr>A Bit About the RTP1 Audience</vt:lpstr>
      <vt:lpstr>Series Evaluation: At a Glance</vt:lpstr>
      <vt:lpstr>Repetition Matters</vt:lpstr>
      <vt:lpstr>Paired Data (Pre/Post)</vt:lpstr>
      <vt:lpstr>Conclusions I</vt:lpstr>
      <vt:lpstr>Conclusions II</vt:lpstr>
      <vt:lpstr>Data on RTP and Minority Trainees (post-participation data)</vt:lpstr>
      <vt:lpstr>Some Things To Keep In Mind</vt:lpstr>
      <vt:lpstr>The Most Important Point</vt:lpstr>
      <vt:lpstr>PowerPoint Presentation</vt:lpstr>
      <vt:lpstr>OITE Climate Assessment</vt:lpstr>
      <vt:lpstr>Research Group Environment</vt:lpstr>
      <vt:lpstr>About My PI</vt:lpstr>
      <vt:lpstr>Sexual Harassment and Discrimination</vt:lpstr>
      <vt:lpstr>Some Important Points</vt:lpstr>
      <vt:lpstr>Some Thoughts </vt:lpstr>
      <vt:lpstr>OITE Interventions Focused On Faculty</vt:lpstr>
      <vt:lpstr>OITE Interventions Focused On Trainees</vt:lpstr>
      <vt:lpstr>Your Rights and Responsibilities as an NIH Trainee</vt:lpstr>
      <vt:lpstr>With Gratitude To…</vt:lpstr>
      <vt:lpstr>Comparison of Pre-Post Scores (I)</vt:lpstr>
      <vt:lpstr>Comparison of Pre-Post Scores(II)</vt:lpstr>
    </vt:vector>
  </TitlesOfParts>
  <Company>NIH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NIH</dc:title>
  <dc:creator>NIH User</dc:creator>
  <cp:lastModifiedBy>Milgram, Sharon (NIH/OD) [E]</cp:lastModifiedBy>
  <cp:revision>664</cp:revision>
  <cp:lastPrinted>2018-07-10T15:08:22Z</cp:lastPrinted>
  <dcterms:created xsi:type="dcterms:W3CDTF">2012-04-30T17:23:14Z</dcterms:created>
  <dcterms:modified xsi:type="dcterms:W3CDTF">2022-04-10T12:35:18Z</dcterms:modified>
</cp:coreProperties>
</file>