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 id="2147483722" r:id="rId5"/>
    <p:sldMasterId id="2147483734" r:id="rId6"/>
    <p:sldMasterId id="2147483708" r:id="rId7"/>
    <p:sldMasterId id="2147483720" r:id="rId8"/>
    <p:sldMasterId id="2147483758" r:id="rId9"/>
  </p:sldMasterIdLst>
  <p:notesMasterIdLst>
    <p:notesMasterId r:id="rId24"/>
  </p:notesMasterIdLst>
  <p:sldIdLst>
    <p:sldId id="256" r:id="rId10"/>
    <p:sldId id="1198" r:id="rId11"/>
    <p:sldId id="1199" r:id="rId12"/>
    <p:sldId id="1194" r:id="rId13"/>
    <p:sldId id="377" r:id="rId14"/>
    <p:sldId id="1196" r:id="rId15"/>
    <p:sldId id="1203" r:id="rId16"/>
    <p:sldId id="908" r:id="rId17"/>
    <p:sldId id="910" r:id="rId18"/>
    <p:sldId id="1197" r:id="rId19"/>
    <p:sldId id="925" r:id="rId20"/>
    <p:sldId id="1201" r:id="rId21"/>
    <p:sldId id="1200" r:id="rId22"/>
    <p:sldId id="11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p:restoredTop sz="94694"/>
  </p:normalViewPr>
  <p:slideViewPr>
    <p:cSldViewPr snapToGrid="0" snapToObjects="1">
      <p:cViewPr varScale="1">
        <p:scale>
          <a:sx n="92" d="100"/>
          <a:sy n="92" d="100"/>
        </p:scale>
        <p:origin x="176" y="10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Skip\Current%20stuff\Combined%20degree%20program\Gap%20studies\Gap%20study%202%20reasons\GAP2%20results\GAP2%20data%20analysis\Gap%20length%20over%20tim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Skip\Current%20stuff\Combined%20degree%20program\Gap%20studies\Gap%20study%202%20reasons\Survey%20program%20directors\Results\Results%205-25-21\PD%20survey%205-25-21%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kip\Current%20stuff\Combined%20degree%20program\Gap%20studies\Gap%20study%202%20reasons\GAP2%20results\GAP2%20data%20analysis\Gap%20length%20TTD\0609%20GAP_TTD%20final%20LFB.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02539235064965"/>
          <c:y val="6.7816018261599498E-2"/>
          <c:w val="0.72781430435300598"/>
          <c:h val="0.76110090934616026"/>
        </c:manualLayout>
      </c:layout>
      <c:scatterChart>
        <c:scatterStyle val="lineMarker"/>
        <c:varyColors val="0"/>
        <c:ser>
          <c:idx val="0"/>
          <c:order val="0"/>
          <c:tx>
            <c:strRef>
              <c:f>'Gap length Vs. matric year char'!$C$13</c:f>
              <c:strCache>
                <c:ptCount val="1"/>
                <c:pt idx="0">
                  <c:v>MD/PhD</c:v>
                </c:pt>
              </c:strCache>
            </c:strRef>
          </c:tx>
          <c:spPr>
            <a:ln w="19050" cap="rnd">
              <a:solidFill>
                <a:schemeClr val="accent1"/>
              </a:solidFill>
              <a:round/>
            </a:ln>
            <a:effectLst/>
          </c:spPr>
          <c:marker>
            <c:symbol val="circle"/>
            <c:size val="8"/>
            <c:spPr>
              <a:solidFill>
                <a:schemeClr val="accent1"/>
              </a:solidFill>
              <a:ln w="38100">
                <a:solidFill>
                  <a:schemeClr val="accent1"/>
                </a:solidFill>
              </a:ln>
              <a:effectLst/>
            </c:spPr>
          </c:marker>
          <c:xVal>
            <c:numRef>
              <c:f>'Gap length Vs. matric year char'!$B$14:$B$21</c:f>
              <c:numCache>
                <c:formatCode>General</c:formatCode>
                <c:ptCount val="8"/>
                <c:pt idx="0">
                  <c:v>2013</c:v>
                </c:pt>
                <c:pt idx="1">
                  <c:v>2014</c:v>
                </c:pt>
                <c:pt idx="2">
                  <c:v>2015</c:v>
                </c:pt>
                <c:pt idx="3">
                  <c:v>2016</c:v>
                </c:pt>
                <c:pt idx="4">
                  <c:v>2017</c:v>
                </c:pt>
                <c:pt idx="5">
                  <c:v>2018</c:v>
                </c:pt>
                <c:pt idx="6">
                  <c:v>2019</c:v>
                </c:pt>
                <c:pt idx="7">
                  <c:v>2020</c:v>
                </c:pt>
              </c:numCache>
            </c:numRef>
          </c:xVal>
          <c:yVal>
            <c:numRef>
              <c:f>'Gap length Vs. matric year char'!$C$14:$C$21</c:f>
              <c:numCache>
                <c:formatCode>0%</c:formatCode>
                <c:ptCount val="8"/>
                <c:pt idx="0">
                  <c:v>0.5326797385620915</c:v>
                </c:pt>
                <c:pt idx="1">
                  <c:v>0.59154929577464788</c:v>
                </c:pt>
                <c:pt idx="2">
                  <c:v>0.58823529411764708</c:v>
                </c:pt>
                <c:pt idx="3">
                  <c:v>0.62768496420047737</c:v>
                </c:pt>
                <c:pt idx="4">
                  <c:v>0.68396226415094341</c:v>
                </c:pt>
                <c:pt idx="5">
                  <c:v>0.72669491525423724</c:v>
                </c:pt>
                <c:pt idx="6">
                  <c:v>0.74501108647450109</c:v>
                </c:pt>
                <c:pt idx="7">
                  <c:v>0.74759152215799618</c:v>
                </c:pt>
              </c:numCache>
            </c:numRef>
          </c:yVal>
          <c:smooth val="0"/>
          <c:extLst>
            <c:ext xmlns:c16="http://schemas.microsoft.com/office/drawing/2014/chart" uri="{C3380CC4-5D6E-409C-BE32-E72D297353CC}">
              <c16:uniqueId val="{00000000-68BF-DF46-8033-26540CB63BEC}"/>
            </c:ext>
          </c:extLst>
        </c:ser>
        <c:ser>
          <c:idx val="1"/>
          <c:order val="1"/>
          <c:tx>
            <c:strRef>
              <c:f>'Gap length Vs. matric year char'!$H$13</c:f>
              <c:strCache>
                <c:ptCount val="1"/>
                <c:pt idx="0">
                  <c:v>AAMC MSQ</c:v>
                </c:pt>
              </c:strCache>
            </c:strRef>
          </c:tx>
          <c:spPr>
            <a:ln w="19050" cap="rnd">
              <a:solidFill>
                <a:schemeClr val="accent2"/>
              </a:solidFill>
              <a:round/>
            </a:ln>
            <a:effectLst/>
          </c:spPr>
          <c:marker>
            <c:symbol val="circle"/>
            <c:size val="8"/>
            <c:spPr>
              <a:solidFill>
                <a:schemeClr val="accent2"/>
              </a:solidFill>
              <a:ln w="38100">
                <a:solidFill>
                  <a:schemeClr val="accent2"/>
                </a:solidFill>
              </a:ln>
              <a:effectLst/>
            </c:spPr>
          </c:marker>
          <c:xVal>
            <c:numRef>
              <c:f>'Gap length Vs. matric year char'!$B$14:$B$21</c:f>
              <c:numCache>
                <c:formatCode>General</c:formatCode>
                <c:ptCount val="8"/>
                <c:pt idx="0">
                  <c:v>2013</c:v>
                </c:pt>
                <c:pt idx="1">
                  <c:v>2014</c:v>
                </c:pt>
                <c:pt idx="2">
                  <c:v>2015</c:v>
                </c:pt>
                <c:pt idx="3">
                  <c:v>2016</c:v>
                </c:pt>
                <c:pt idx="4">
                  <c:v>2017</c:v>
                </c:pt>
                <c:pt idx="5">
                  <c:v>2018</c:v>
                </c:pt>
                <c:pt idx="6">
                  <c:v>2019</c:v>
                </c:pt>
                <c:pt idx="7">
                  <c:v>2020</c:v>
                </c:pt>
              </c:numCache>
            </c:numRef>
          </c:xVal>
          <c:yVal>
            <c:numRef>
              <c:f>'Gap length Vs. matric year char'!$H$14:$H$21</c:f>
              <c:numCache>
                <c:formatCode>0%</c:formatCode>
                <c:ptCount val="8"/>
                <c:pt idx="0">
                  <c:v>0.56999999999999995</c:v>
                </c:pt>
                <c:pt idx="1">
                  <c:v>0.57899999999999996</c:v>
                </c:pt>
                <c:pt idx="2">
                  <c:v>0.59899999999999998</c:v>
                </c:pt>
                <c:pt idx="3">
                  <c:v>0.60599999999999998</c:v>
                </c:pt>
                <c:pt idx="4">
                  <c:v>0.626</c:v>
                </c:pt>
                <c:pt idx="5">
                  <c:v>0.63400000000000001</c:v>
                </c:pt>
                <c:pt idx="6">
                  <c:v>0.65200000000000002</c:v>
                </c:pt>
                <c:pt idx="7">
                  <c:v>0.66300000000000003</c:v>
                </c:pt>
              </c:numCache>
            </c:numRef>
          </c:yVal>
          <c:smooth val="0"/>
          <c:extLst>
            <c:ext xmlns:c16="http://schemas.microsoft.com/office/drawing/2014/chart" uri="{C3380CC4-5D6E-409C-BE32-E72D297353CC}">
              <c16:uniqueId val="{00000001-68BF-DF46-8033-26540CB63BEC}"/>
            </c:ext>
          </c:extLst>
        </c:ser>
        <c:dLbls>
          <c:showLegendKey val="0"/>
          <c:showVal val="0"/>
          <c:showCatName val="0"/>
          <c:showSerName val="0"/>
          <c:showPercent val="0"/>
          <c:showBubbleSize val="0"/>
        </c:dLbls>
        <c:axId val="1456054288"/>
        <c:axId val="1456055936"/>
      </c:scatterChart>
      <c:valAx>
        <c:axId val="1456054288"/>
        <c:scaling>
          <c:orientation val="minMax"/>
          <c:max val="2020"/>
          <c:min val="2013"/>
        </c:scaling>
        <c:delete val="0"/>
        <c:axPos val="b"/>
        <c:title>
          <c:tx>
            <c:rich>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dirty="0"/>
                  <a:t>Matriculation Year</a:t>
                </a:r>
              </a:p>
            </c:rich>
          </c:tx>
          <c:layout>
            <c:manualLayout>
              <c:xMode val="edge"/>
              <c:yMode val="edge"/>
              <c:x val="0.36502892929404307"/>
              <c:y val="0.904981534135384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6055936"/>
        <c:crosses val="autoZero"/>
        <c:crossBetween val="midCat"/>
        <c:majorUnit val="1"/>
      </c:valAx>
      <c:valAx>
        <c:axId val="1456055936"/>
        <c:scaling>
          <c:orientation val="minMax"/>
          <c:min val="0.4"/>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dirty="0"/>
                  <a:t>Gap prevalence</a:t>
                </a:r>
              </a:p>
            </c:rich>
          </c:tx>
          <c:layout>
            <c:manualLayout>
              <c:xMode val="edge"/>
              <c:yMode val="edge"/>
              <c:x val="1.0176069649099638E-2"/>
              <c:y val="0.2953521934658556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60542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'Q3'!$A$4:$A$9</c:f>
              <c:strCache>
                <c:ptCount val="6"/>
                <c:pt idx="0">
                  <c:v>Gaps required</c:v>
                </c:pt>
                <c:pt idx="1">
                  <c:v>Strongly prefer</c:v>
                </c:pt>
                <c:pt idx="2">
                  <c:v>Somewhat prefer</c:v>
                </c:pt>
                <c:pt idx="3">
                  <c:v>Neutral</c:v>
                </c:pt>
                <c:pt idx="4">
                  <c:v>Prefer no gap</c:v>
                </c:pt>
                <c:pt idx="5">
                  <c:v>Adverse impact</c:v>
                </c:pt>
              </c:strCache>
            </c:strRef>
          </c:cat>
          <c:val>
            <c:numRef>
              <c:f>'Q3'!$F$4:$F$9</c:f>
              <c:numCache>
                <c:formatCode>0%</c:formatCode>
                <c:ptCount val="6"/>
                <c:pt idx="0">
                  <c:v>0</c:v>
                </c:pt>
                <c:pt idx="1">
                  <c:v>7.0422535211267609E-2</c:v>
                </c:pt>
                <c:pt idx="2">
                  <c:v>0.40845070422535212</c:v>
                </c:pt>
                <c:pt idx="3">
                  <c:v>0.52112676056338025</c:v>
                </c:pt>
                <c:pt idx="4">
                  <c:v>0</c:v>
                </c:pt>
                <c:pt idx="5">
                  <c:v>0</c:v>
                </c:pt>
              </c:numCache>
            </c:numRef>
          </c:val>
          <c:extLst>
            <c:ext xmlns:c16="http://schemas.microsoft.com/office/drawing/2014/chart" uri="{C3380CC4-5D6E-409C-BE32-E72D297353CC}">
              <c16:uniqueId val="{00000000-0A29-F443-B02E-1A9DBCAEAC68}"/>
            </c:ext>
          </c:extLst>
        </c:ser>
        <c:dLbls>
          <c:dLblPos val="outEnd"/>
          <c:showLegendKey val="0"/>
          <c:showVal val="1"/>
          <c:showCatName val="0"/>
          <c:showSerName val="0"/>
          <c:showPercent val="0"/>
          <c:showBubbleSize val="0"/>
        </c:dLbls>
        <c:gapWidth val="101"/>
        <c:axId val="1566206432"/>
        <c:axId val="1569925552"/>
      </c:barChart>
      <c:catAx>
        <c:axId val="1566206432"/>
        <c:scaling>
          <c:orientation val="maxMin"/>
        </c:scaling>
        <c:delete val="0"/>
        <c:axPos val="l"/>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69925552"/>
        <c:crosses val="autoZero"/>
        <c:auto val="1"/>
        <c:lblAlgn val="ctr"/>
        <c:lblOffset val="100"/>
        <c:noMultiLvlLbl val="0"/>
      </c:catAx>
      <c:valAx>
        <c:axId val="1569925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66206432"/>
        <c:crosses val="max"/>
        <c:crossBetween val="between"/>
        <c:min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a:lstStyle/>
                  <a:p>
                    <a:fld id="{A5DD2C8F-9B54-0641-A41B-8C9573329B9A}" type="CELLRANGE">
                      <a:rPr lang="en-US"/>
                      <a:pPr/>
                      <a:t>[CELLRANGE]</a:t>
                    </a:fld>
                    <a:endParaRPr lang="en-US" baseline="0" dirty="0"/>
                  </a:p>
                  <a:p>
                    <a:fld id="{EEBAE1B4-49D0-B24A-BD32-932563BA0AE1}"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0960-6E40-A78B-F677756A5B16}"/>
                </c:ext>
              </c:extLst>
            </c:dLbl>
            <c:dLbl>
              <c:idx val="1"/>
              <c:tx>
                <c:rich>
                  <a:bodyPr/>
                  <a:lstStyle/>
                  <a:p>
                    <a:fld id="{7A0CA030-5375-3D4D-9628-67A51281E05C}" type="CELLRANGE">
                      <a:rPr lang="en-US"/>
                      <a:pPr/>
                      <a:t>[CELLRANGE]</a:t>
                    </a:fld>
                    <a:endParaRPr lang="en-US" baseline="0" dirty="0"/>
                  </a:p>
                  <a:p>
                    <a:fld id="{7C13D80D-8ED4-C244-B7F1-B7491397AD55}"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0960-6E40-A78B-F677756A5B16}"/>
                </c:ext>
              </c:extLst>
            </c:dLbl>
            <c:dLbl>
              <c:idx val="2"/>
              <c:tx>
                <c:rich>
                  <a:bodyPr/>
                  <a:lstStyle/>
                  <a:p>
                    <a:fld id="{CE53BE2E-10F8-C643-87A4-C3AF32E2F259}" type="CELLRANGE">
                      <a:rPr lang="en-US"/>
                      <a:pPr/>
                      <a:t>[CELLRANGE]</a:t>
                    </a:fld>
                    <a:endParaRPr lang="en-US" baseline="0" dirty="0"/>
                  </a:p>
                  <a:p>
                    <a:fld id="{74027BC3-8B3D-ED4E-AD40-6433954DC3DC}"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0960-6E40-A78B-F677756A5B16}"/>
                </c:ext>
              </c:extLst>
            </c:dLbl>
            <c:dLbl>
              <c:idx val="3"/>
              <c:tx>
                <c:rich>
                  <a:bodyPr/>
                  <a:lstStyle/>
                  <a:p>
                    <a:fld id="{C06B9E20-9111-9442-9A36-381AD59A7F6B}" type="CELLRANGE">
                      <a:rPr lang="en-US"/>
                      <a:pPr/>
                      <a:t>[CELLRANGE]</a:t>
                    </a:fld>
                    <a:endParaRPr lang="en-US" baseline="0" dirty="0"/>
                  </a:p>
                  <a:p>
                    <a:fld id="{EE114D62-0B14-3149-8B83-01322748D1C8}"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0960-6E40-A78B-F677756A5B1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ANOVA!$P$24:$P$27</c:f>
                <c:numCache>
                  <c:formatCode>General</c:formatCode>
                  <c:ptCount val="4"/>
                  <c:pt idx="0">
                    <c:v>0.951920513484938</c:v>
                  </c:pt>
                  <c:pt idx="1">
                    <c:v>1.0248818527207513</c:v>
                  </c:pt>
                  <c:pt idx="2">
                    <c:v>1.0619877377409888</c:v>
                  </c:pt>
                  <c:pt idx="3">
                    <c:v>1.3909751822264547</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ANOVA!$N$24:$N$27</c:f>
              <c:strCache>
                <c:ptCount val="4"/>
                <c:pt idx="0">
                  <c:v>No gap</c:v>
                </c:pt>
                <c:pt idx="1">
                  <c:v>1 year</c:v>
                </c:pt>
                <c:pt idx="2">
                  <c:v>2 years</c:v>
                </c:pt>
                <c:pt idx="3">
                  <c:v>3 or more years</c:v>
                </c:pt>
              </c:strCache>
            </c:strRef>
          </c:cat>
          <c:val>
            <c:numRef>
              <c:f>ANOVA!$O$24:$O$27</c:f>
              <c:numCache>
                <c:formatCode>0.00</c:formatCode>
                <c:ptCount val="4"/>
                <c:pt idx="0">
                  <c:v>8.222121486854034</c:v>
                </c:pt>
                <c:pt idx="1">
                  <c:v>8.2375215146299485</c:v>
                </c:pt>
                <c:pt idx="2">
                  <c:v>8.1720698254364095</c:v>
                </c:pt>
                <c:pt idx="3">
                  <c:v>7.5882352941176467</c:v>
                </c:pt>
              </c:numCache>
            </c:numRef>
          </c:val>
          <c:extLst>
            <c:ext xmlns:c15="http://schemas.microsoft.com/office/drawing/2012/chart" uri="{02D57815-91ED-43cb-92C2-25804820EDAC}">
              <c15:datalabelsRange>
                <c15:f>ANOVA!$Q$24:$Q$27</c15:f>
                <c15:dlblRangeCache>
                  <c:ptCount val="4"/>
                  <c:pt idx="0">
                    <c:v>1103</c:v>
                  </c:pt>
                  <c:pt idx="1">
                    <c:v>581</c:v>
                  </c:pt>
                  <c:pt idx="2">
                    <c:v>401</c:v>
                  </c:pt>
                  <c:pt idx="3">
                    <c:v>306</c:v>
                  </c:pt>
                </c15:dlblRangeCache>
              </c15:datalabelsRange>
            </c:ext>
            <c:ext xmlns:c16="http://schemas.microsoft.com/office/drawing/2014/chart" uri="{C3380CC4-5D6E-409C-BE32-E72D297353CC}">
              <c16:uniqueId val="{00000004-0960-6E40-A78B-F677756A5B16}"/>
            </c:ext>
          </c:extLst>
        </c:ser>
        <c:dLbls>
          <c:showLegendKey val="0"/>
          <c:showVal val="0"/>
          <c:showCatName val="0"/>
          <c:showSerName val="0"/>
          <c:showPercent val="0"/>
          <c:showBubbleSize val="0"/>
        </c:dLbls>
        <c:gapWidth val="90"/>
        <c:overlap val="-27"/>
        <c:axId val="1475652367"/>
        <c:axId val="1985870175"/>
      </c:barChart>
      <c:catAx>
        <c:axId val="147565236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t>Gap length (years)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85870175"/>
        <c:crosses val="autoZero"/>
        <c:auto val="1"/>
        <c:lblAlgn val="ctr"/>
        <c:lblOffset val="100"/>
        <c:noMultiLvlLbl val="0"/>
      </c:catAx>
      <c:valAx>
        <c:axId val="198587017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t>Time to Degree (years)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565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139EC-6FAF-4A8C-A328-45ECDEA2E732}"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72B04D69-6FE4-4FED-84FD-A1CDCE00A59E}">
      <dgm:prSet/>
      <dgm:spPr/>
      <dgm:t>
        <a:bodyPr/>
        <a:lstStyle/>
        <a:p>
          <a:r>
            <a:rPr lang="en-US" dirty="0"/>
            <a:t>The Gap2 survey was designed to determine whether this is actually the case and, if so, answer questions such as: </a:t>
          </a:r>
        </a:p>
      </dgm:t>
    </dgm:pt>
    <dgm:pt modelId="{6269E2C1-9E5A-4378-8C6F-2237B9128545}" type="parTrans" cxnId="{0C56E8C2-66F4-47FD-9026-783756BB728A}">
      <dgm:prSet/>
      <dgm:spPr/>
      <dgm:t>
        <a:bodyPr/>
        <a:lstStyle/>
        <a:p>
          <a:endParaRPr lang="en-US"/>
        </a:p>
      </dgm:t>
    </dgm:pt>
    <dgm:pt modelId="{3D825CB1-75CF-4D40-8311-43C81AFA4567}" type="sibTrans" cxnId="{0C56E8C2-66F4-47FD-9026-783756BB728A}">
      <dgm:prSet/>
      <dgm:spPr/>
      <dgm:t>
        <a:bodyPr/>
        <a:lstStyle/>
        <a:p>
          <a:endParaRPr lang="en-US"/>
        </a:p>
      </dgm:t>
    </dgm:pt>
    <dgm:pt modelId="{3CE920E8-2591-482B-9C1E-4E886F3D7D9B}">
      <dgm:prSet/>
      <dgm:spPr/>
      <dgm:t>
        <a:bodyPr/>
        <a:lstStyle/>
        <a:p>
          <a:r>
            <a:rPr lang="en-US" dirty="0"/>
            <a:t>Q1: </a:t>
          </a:r>
        </a:p>
        <a:p>
          <a:r>
            <a:rPr lang="en-US" dirty="0"/>
            <a:t>Why is this happening? </a:t>
          </a:r>
        </a:p>
      </dgm:t>
    </dgm:pt>
    <dgm:pt modelId="{59D90C1E-882F-49CB-B73C-A73C93C09B0F}" type="parTrans" cxnId="{FBD963D7-6499-4F0F-9BDD-0797463254ED}">
      <dgm:prSet/>
      <dgm:spPr/>
      <dgm:t>
        <a:bodyPr/>
        <a:lstStyle/>
        <a:p>
          <a:endParaRPr lang="en-US"/>
        </a:p>
      </dgm:t>
    </dgm:pt>
    <dgm:pt modelId="{F6106E6F-9312-419D-A6E9-CE981F42E877}" type="sibTrans" cxnId="{FBD963D7-6499-4F0F-9BDD-0797463254ED}">
      <dgm:prSet/>
      <dgm:spPr/>
      <dgm:t>
        <a:bodyPr/>
        <a:lstStyle/>
        <a:p>
          <a:endParaRPr lang="en-US"/>
        </a:p>
      </dgm:t>
    </dgm:pt>
    <dgm:pt modelId="{21AF05E8-5E81-4B45-A426-A664971622F5}">
      <dgm:prSet/>
      <dgm:spPr/>
      <dgm:t>
        <a:bodyPr/>
        <a:lstStyle/>
        <a:p>
          <a:r>
            <a:rPr lang="en-US" dirty="0"/>
            <a:t>Q2:</a:t>
          </a:r>
        </a:p>
        <a:p>
          <a:r>
            <a:rPr lang="en-US" dirty="0"/>
            <a:t>What is being done with the gap time? </a:t>
          </a:r>
        </a:p>
      </dgm:t>
    </dgm:pt>
    <dgm:pt modelId="{B231E006-211C-4DEC-8580-E6950D1E0C83}" type="parTrans" cxnId="{208DE5B5-4B91-4FF9-863D-BD65B3E64752}">
      <dgm:prSet/>
      <dgm:spPr/>
      <dgm:t>
        <a:bodyPr/>
        <a:lstStyle/>
        <a:p>
          <a:endParaRPr lang="en-US"/>
        </a:p>
      </dgm:t>
    </dgm:pt>
    <dgm:pt modelId="{4B1215D7-4950-495D-8FB7-9E020F1D32BD}" type="sibTrans" cxnId="{208DE5B5-4B91-4FF9-863D-BD65B3E64752}">
      <dgm:prSet/>
      <dgm:spPr/>
      <dgm:t>
        <a:bodyPr/>
        <a:lstStyle/>
        <a:p>
          <a:endParaRPr lang="en-US"/>
        </a:p>
      </dgm:t>
    </dgm:pt>
    <dgm:pt modelId="{1E4ADFE5-2511-4B49-B669-11B1EC53D0B8}">
      <dgm:prSet/>
      <dgm:spPr/>
      <dgm:t>
        <a:bodyPr/>
        <a:lstStyle/>
        <a:p>
          <a:r>
            <a:rPr lang="en-US" dirty="0"/>
            <a:t>Q3:</a:t>
          </a:r>
        </a:p>
        <a:p>
          <a:r>
            <a:rPr lang="en-US" dirty="0"/>
            <a:t>Are programs knowingly or unknowingly encouraging it?</a:t>
          </a:r>
        </a:p>
      </dgm:t>
    </dgm:pt>
    <dgm:pt modelId="{4813B916-EE86-4432-9038-27D9BA00EFF9}" type="parTrans" cxnId="{B6BEE0A9-E1E0-4EA5-891B-B4EE0CF1FD95}">
      <dgm:prSet/>
      <dgm:spPr/>
      <dgm:t>
        <a:bodyPr/>
        <a:lstStyle/>
        <a:p>
          <a:endParaRPr lang="en-US"/>
        </a:p>
      </dgm:t>
    </dgm:pt>
    <dgm:pt modelId="{33652126-71E9-4768-B3B8-6FFE0E96FADE}" type="sibTrans" cxnId="{B6BEE0A9-E1E0-4EA5-891B-B4EE0CF1FD95}">
      <dgm:prSet/>
      <dgm:spPr/>
      <dgm:t>
        <a:bodyPr/>
        <a:lstStyle/>
        <a:p>
          <a:endParaRPr lang="en-US"/>
        </a:p>
      </dgm:t>
    </dgm:pt>
    <dgm:pt modelId="{F57AAB2D-8F6D-474C-B335-D3B82F8646D1}" type="pres">
      <dgm:prSet presAssocID="{13B139EC-6FAF-4A8C-A328-45ECDEA2E732}" presName="diagram" presStyleCnt="0">
        <dgm:presLayoutVars>
          <dgm:dir/>
          <dgm:resizeHandles val="exact"/>
        </dgm:presLayoutVars>
      </dgm:prSet>
      <dgm:spPr/>
    </dgm:pt>
    <dgm:pt modelId="{0B136B3B-07C1-4843-8F94-64AD7493AC8D}" type="pres">
      <dgm:prSet presAssocID="{72B04D69-6FE4-4FED-84FD-A1CDCE00A59E}" presName="node" presStyleLbl="node1" presStyleIdx="0" presStyleCnt="4">
        <dgm:presLayoutVars>
          <dgm:bulletEnabled val="1"/>
        </dgm:presLayoutVars>
      </dgm:prSet>
      <dgm:spPr/>
    </dgm:pt>
    <dgm:pt modelId="{21BFEE53-9041-F44E-9C63-AF5407090574}" type="pres">
      <dgm:prSet presAssocID="{3D825CB1-75CF-4D40-8311-43C81AFA4567}" presName="sibTrans" presStyleLbl="sibTrans2D1" presStyleIdx="0" presStyleCnt="3"/>
      <dgm:spPr/>
    </dgm:pt>
    <dgm:pt modelId="{61C9AF78-5A98-A946-B125-7B3CC0E0434A}" type="pres">
      <dgm:prSet presAssocID="{3D825CB1-75CF-4D40-8311-43C81AFA4567}" presName="connectorText" presStyleLbl="sibTrans2D1" presStyleIdx="0" presStyleCnt="3"/>
      <dgm:spPr/>
    </dgm:pt>
    <dgm:pt modelId="{998B6548-2EF2-2144-9C9D-D25B7E0A37A5}" type="pres">
      <dgm:prSet presAssocID="{3CE920E8-2591-482B-9C1E-4E886F3D7D9B}" presName="node" presStyleLbl="node1" presStyleIdx="1" presStyleCnt="4">
        <dgm:presLayoutVars>
          <dgm:bulletEnabled val="1"/>
        </dgm:presLayoutVars>
      </dgm:prSet>
      <dgm:spPr/>
    </dgm:pt>
    <dgm:pt modelId="{8EA2F1DF-6BE2-854E-8832-E944AB4173A9}" type="pres">
      <dgm:prSet presAssocID="{F6106E6F-9312-419D-A6E9-CE981F42E877}" presName="sibTrans" presStyleLbl="sibTrans2D1" presStyleIdx="1" presStyleCnt="3"/>
      <dgm:spPr/>
    </dgm:pt>
    <dgm:pt modelId="{04DAB523-FAF2-2742-A086-D72BC91C2C7A}" type="pres">
      <dgm:prSet presAssocID="{F6106E6F-9312-419D-A6E9-CE981F42E877}" presName="connectorText" presStyleLbl="sibTrans2D1" presStyleIdx="1" presStyleCnt="3"/>
      <dgm:spPr/>
    </dgm:pt>
    <dgm:pt modelId="{76A24779-54B9-1E44-903F-14EFF49AA662}" type="pres">
      <dgm:prSet presAssocID="{21AF05E8-5E81-4B45-A426-A664971622F5}" presName="node" presStyleLbl="node1" presStyleIdx="2" presStyleCnt="4">
        <dgm:presLayoutVars>
          <dgm:bulletEnabled val="1"/>
        </dgm:presLayoutVars>
      </dgm:prSet>
      <dgm:spPr/>
    </dgm:pt>
    <dgm:pt modelId="{DA14F7A3-E117-ED4B-B57F-4EA6E1C8D399}" type="pres">
      <dgm:prSet presAssocID="{4B1215D7-4950-495D-8FB7-9E020F1D32BD}" presName="sibTrans" presStyleLbl="sibTrans2D1" presStyleIdx="2" presStyleCnt="3"/>
      <dgm:spPr/>
    </dgm:pt>
    <dgm:pt modelId="{B238462C-A0F6-1C4D-87D4-7290970DDAE1}" type="pres">
      <dgm:prSet presAssocID="{4B1215D7-4950-495D-8FB7-9E020F1D32BD}" presName="connectorText" presStyleLbl="sibTrans2D1" presStyleIdx="2" presStyleCnt="3"/>
      <dgm:spPr/>
    </dgm:pt>
    <dgm:pt modelId="{6E20C0A7-B86B-AD4D-A0F9-1AAE4165F90C}" type="pres">
      <dgm:prSet presAssocID="{1E4ADFE5-2511-4B49-B669-11B1EC53D0B8}" presName="node" presStyleLbl="node1" presStyleIdx="3" presStyleCnt="4">
        <dgm:presLayoutVars>
          <dgm:bulletEnabled val="1"/>
        </dgm:presLayoutVars>
      </dgm:prSet>
      <dgm:spPr/>
    </dgm:pt>
  </dgm:ptLst>
  <dgm:cxnLst>
    <dgm:cxn modelId="{5147A00D-153B-8E4C-8CC8-B54D6029ED06}" type="presOf" srcId="{F6106E6F-9312-419D-A6E9-CE981F42E877}" destId="{04DAB523-FAF2-2742-A086-D72BC91C2C7A}" srcOrd="1" destOrd="0" presId="urn:microsoft.com/office/officeart/2005/8/layout/process5"/>
    <dgm:cxn modelId="{5691AB42-B2F4-1242-B663-B4B1A79FE310}" type="presOf" srcId="{4B1215D7-4950-495D-8FB7-9E020F1D32BD}" destId="{B238462C-A0F6-1C4D-87D4-7290970DDAE1}" srcOrd="1" destOrd="0" presId="urn:microsoft.com/office/officeart/2005/8/layout/process5"/>
    <dgm:cxn modelId="{569A0D4A-69EC-5A40-8F5D-302C8BE1D72F}" type="presOf" srcId="{3CE920E8-2591-482B-9C1E-4E886F3D7D9B}" destId="{998B6548-2EF2-2144-9C9D-D25B7E0A37A5}" srcOrd="0" destOrd="0" presId="urn:microsoft.com/office/officeart/2005/8/layout/process5"/>
    <dgm:cxn modelId="{0CFFF75C-02CB-244D-A41A-5BC79223BF0A}" type="presOf" srcId="{F6106E6F-9312-419D-A6E9-CE981F42E877}" destId="{8EA2F1DF-6BE2-854E-8832-E944AB4173A9}" srcOrd="0" destOrd="0" presId="urn:microsoft.com/office/officeart/2005/8/layout/process5"/>
    <dgm:cxn modelId="{A3751C93-FD2A-834A-9F2C-7ABE498AFD8B}" type="presOf" srcId="{21AF05E8-5E81-4B45-A426-A664971622F5}" destId="{76A24779-54B9-1E44-903F-14EFF49AA662}" srcOrd="0" destOrd="0" presId="urn:microsoft.com/office/officeart/2005/8/layout/process5"/>
    <dgm:cxn modelId="{D8C0F293-B4B8-B842-994D-7DA00FFDF8EE}" type="presOf" srcId="{3D825CB1-75CF-4D40-8311-43C81AFA4567}" destId="{61C9AF78-5A98-A946-B125-7B3CC0E0434A}" srcOrd="1" destOrd="0" presId="urn:microsoft.com/office/officeart/2005/8/layout/process5"/>
    <dgm:cxn modelId="{5A5CC8A4-54D4-B24B-AD13-5D853927DD39}" type="presOf" srcId="{13B139EC-6FAF-4A8C-A328-45ECDEA2E732}" destId="{F57AAB2D-8F6D-474C-B335-D3B82F8646D1}" srcOrd="0" destOrd="0" presId="urn:microsoft.com/office/officeart/2005/8/layout/process5"/>
    <dgm:cxn modelId="{68DA77A7-612F-864A-AB0E-05402651047D}" type="presOf" srcId="{3D825CB1-75CF-4D40-8311-43C81AFA4567}" destId="{21BFEE53-9041-F44E-9C63-AF5407090574}" srcOrd="0" destOrd="0" presId="urn:microsoft.com/office/officeart/2005/8/layout/process5"/>
    <dgm:cxn modelId="{2924E2A8-9760-9449-8151-26D87A243E2E}" type="presOf" srcId="{1E4ADFE5-2511-4B49-B669-11B1EC53D0B8}" destId="{6E20C0A7-B86B-AD4D-A0F9-1AAE4165F90C}" srcOrd="0" destOrd="0" presId="urn:microsoft.com/office/officeart/2005/8/layout/process5"/>
    <dgm:cxn modelId="{B6BEE0A9-E1E0-4EA5-891B-B4EE0CF1FD95}" srcId="{13B139EC-6FAF-4A8C-A328-45ECDEA2E732}" destId="{1E4ADFE5-2511-4B49-B669-11B1EC53D0B8}" srcOrd="3" destOrd="0" parTransId="{4813B916-EE86-4432-9038-27D9BA00EFF9}" sibTransId="{33652126-71E9-4768-B3B8-6FFE0E96FADE}"/>
    <dgm:cxn modelId="{CE7CBAAB-91BB-5546-81F2-FCBF229761ED}" type="presOf" srcId="{72B04D69-6FE4-4FED-84FD-A1CDCE00A59E}" destId="{0B136B3B-07C1-4843-8F94-64AD7493AC8D}" srcOrd="0" destOrd="0" presId="urn:microsoft.com/office/officeart/2005/8/layout/process5"/>
    <dgm:cxn modelId="{208DE5B5-4B91-4FF9-863D-BD65B3E64752}" srcId="{13B139EC-6FAF-4A8C-A328-45ECDEA2E732}" destId="{21AF05E8-5E81-4B45-A426-A664971622F5}" srcOrd="2" destOrd="0" parTransId="{B231E006-211C-4DEC-8580-E6950D1E0C83}" sibTransId="{4B1215D7-4950-495D-8FB7-9E020F1D32BD}"/>
    <dgm:cxn modelId="{0C56E8C2-66F4-47FD-9026-783756BB728A}" srcId="{13B139EC-6FAF-4A8C-A328-45ECDEA2E732}" destId="{72B04D69-6FE4-4FED-84FD-A1CDCE00A59E}" srcOrd="0" destOrd="0" parTransId="{6269E2C1-9E5A-4378-8C6F-2237B9128545}" sibTransId="{3D825CB1-75CF-4D40-8311-43C81AFA4567}"/>
    <dgm:cxn modelId="{FBD963D7-6499-4F0F-9BDD-0797463254ED}" srcId="{13B139EC-6FAF-4A8C-A328-45ECDEA2E732}" destId="{3CE920E8-2591-482B-9C1E-4E886F3D7D9B}" srcOrd="1" destOrd="0" parTransId="{59D90C1E-882F-49CB-B73C-A73C93C09B0F}" sibTransId="{F6106E6F-9312-419D-A6E9-CE981F42E877}"/>
    <dgm:cxn modelId="{6E6581E0-82A3-914A-B52A-A64AD0B4F8E4}" type="presOf" srcId="{4B1215D7-4950-495D-8FB7-9E020F1D32BD}" destId="{DA14F7A3-E117-ED4B-B57F-4EA6E1C8D399}" srcOrd="0" destOrd="0" presId="urn:microsoft.com/office/officeart/2005/8/layout/process5"/>
    <dgm:cxn modelId="{050E8828-59C6-DD41-A5C3-A5619DDD5863}" type="presParOf" srcId="{F57AAB2D-8F6D-474C-B335-D3B82F8646D1}" destId="{0B136B3B-07C1-4843-8F94-64AD7493AC8D}" srcOrd="0" destOrd="0" presId="urn:microsoft.com/office/officeart/2005/8/layout/process5"/>
    <dgm:cxn modelId="{F49885F9-7470-2C47-87BC-6D4A7B503F83}" type="presParOf" srcId="{F57AAB2D-8F6D-474C-B335-D3B82F8646D1}" destId="{21BFEE53-9041-F44E-9C63-AF5407090574}" srcOrd="1" destOrd="0" presId="urn:microsoft.com/office/officeart/2005/8/layout/process5"/>
    <dgm:cxn modelId="{267F25FA-A221-C14E-8609-6193FE69DF5E}" type="presParOf" srcId="{21BFEE53-9041-F44E-9C63-AF5407090574}" destId="{61C9AF78-5A98-A946-B125-7B3CC0E0434A}" srcOrd="0" destOrd="0" presId="urn:microsoft.com/office/officeart/2005/8/layout/process5"/>
    <dgm:cxn modelId="{9DF5862F-BE0F-E842-A4AA-5854D1B4A26E}" type="presParOf" srcId="{F57AAB2D-8F6D-474C-B335-D3B82F8646D1}" destId="{998B6548-2EF2-2144-9C9D-D25B7E0A37A5}" srcOrd="2" destOrd="0" presId="urn:microsoft.com/office/officeart/2005/8/layout/process5"/>
    <dgm:cxn modelId="{3DCB15AA-6AE1-2442-8041-7182EE38745D}" type="presParOf" srcId="{F57AAB2D-8F6D-474C-B335-D3B82F8646D1}" destId="{8EA2F1DF-6BE2-854E-8832-E944AB4173A9}" srcOrd="3" destOrd="0" presId="urn:microsoft.com/office/officeart/2005/8/layout/process5"/>
    <dgm:cxn modelId="{31594BA8-BA01-BF43-B577-E4AF6C7EB02F}" type="presParOf" srcId="{8EA2F1DF-6BE2-854E-8832-E944AB4173A9}" destId="{04DAB523-FAF2-2742-A086-D72BC91C2C7A}" srcOrd="0" destOrd="0" presId="urn:microsoft.com/office/officeart/2005/8/layout/process5"/>
    <dgm:cxn modelId="{E7A30F1E-B19B-4749-AEE8-16D3181EA08F}" type="presParOf" srcId="{F57AAB2D-8F6D-474C-B335-D3B82F8646D1}" destId="{76A24779-54B9-1E44-903F-14EFF49AA662}" srcOrd="4" destOrd="0" presId="urn:microsoft.com/office/officeart/2005/8/layout/process5"/>
    <dgm:cxn modelId="{C97C2691-9AE7-0D47-89E6-566DD17F2558}" type="presParOf" srcId="{F57AAB2D-8F6D-474C-B335-D3B82F8646D1}" destId="{DA14F7A3-E117-ED4B-B57F-4EA6E1C8D399}" srcOrd="5" destOrd="0" presId="urn:microsoft.com/office/officeart/2005/8/layout/process5"/>
    <dgm:cxn modelId="{AE695565-9D06-EB4B-A27F-EC4A41299C42}" type="presParOf" srcId="{DA14F7A3-E117-ED4B-B57F-4EA6E1C8D399}" destId="{B238462C-A0F6-1C4D-87D4-7290970DDAE1}" srcOrd="0" destOrd="0" presId="urn:microsoft.com/office/officeart/2005/8/layout/process5"/>
    <dgm:cxn modelId="{1D296880-04A1-4640-98BA-06548D8FC590}" type="presParOf" srcId="{F57AAB2D-8F6D-474C-B335-D3B82F8646D1}" destId="{6E20C0A7-B86B-AD4D-A0F9-1AAE4165F90C}"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130C3-FDA3-463A-B4DF-55FBB4D360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E803F8-AD19-45F0-845A-3B46B3DEAF93}">
      <dgm:prSet/>
      <dgm:spPr/>
      <dgm:t>
        <a:bodyPr/>
        <a:lstStyle/>
        <a:p>
          <a:r>
            <a:rPr lang="en-US" dirty="0"/>
            <a:t>73 MD/PhD programs</a:t>
          </a:r>
        </a:p>
      </dgm:t>
    </dgm:pt>
    <dgm:pt modelId="{72F59F53-71AC-4AEA-970A-9B692A2B2EC5}" type="parTrans" cxnId="{9D0D42F6-EF5A-4ECB-9B3A-1AA23E7A1121}">
      <dgm:prSet/>
      <dgm:spPr/>
      <dgm:t>
        <a:bodyPr/>
        <a:lstStyle/>
        <a:p>
          <a:endParaRPr lang="en-US"/>
        </a:p>
      </dgm:t>
    </dgm:pt>
    <dgm:pt modelId="{A4C93BB2-7B39-4BA9-A501-7824DEE64B95}" type="sibTrans" cxnId="{9D0D42F6-EF5A-4ECB-9B3A-1AA23E7A1121}">
      <dgm:prSet/>
      <dgm:spPr/>
      <dgm:t>
        <a:bodyPr/>
        <a:lstStyle/>
        <a:p>
          <a:endParaRPr lang="en-US"/>
        </a:p>
      </dgm:t>
    </dgm:pt>
    <dgm:pt modelId="{63FF8D96-A542-4EBC-BE93-D81C6C25FDDA}">
      <dgm:prSet/>
      <dgm:spPr/>
      <dgm:t>
        <a:bodyPr/>
        <a:lstStyle/>
        <a:p>
          <a:r>
            <a:rPr lang="en-US" dirty="0"/>
            <a:t>Including 49 of 50 that receive NIGMS MSTP T32 funding</a:t>
          </a:r>
        </a:p>
      </dgm:t>
    </dgm:pt>
    <dgm:pt modelId="{5D98359C-AD44-4A70-B9BF-CE622FB00470}" type="parTrans" cxnId="{5CEF9FCF-1800-4449-8A78-06ECDB6D8DFA}">
      <dgm:prSet/>
      <dgm:spPr/>
      <dgm:t>
        <a:bodyPr/>
        <a:lstStyle/>
        <a:p>
          <a:endParaRPr lang="en-US"/>
        </a:p>
      </dgm:t>
    </dgm:pt>
    <dgm:pt modelId="{95A2DF7E-79C4-4654-89F4-E4E1C7572C10}" type="sibTrans" cxnId="{5CEF9FCF-1800-4449-8A78-06ECDB6D8DFA}">
      <dgm:prSet/>
      <dgm:spPr/>
      <dgm:t>
        <a:bodyPr/>
        <a:lstStyle/>
        <a:p>
          <a:endParaRPr lang="en-US"/>
        </a:p>
      </dgm:t>
    </dgm:pt>
    <dgm:pt modelId="{F2DEF7ED-42C2-4165-ADD9-E57403FED932}">
      <dgm:prSet/>
      <dgm:spPr/>
      <dgm:t>
        <a:bodyPr/>
        <a:lstStyle/>
        <a:p>
          <a:r>
            <a:rPr lang="en-US" dirty="0"/>
            <a:t>3,544 current MD/PhD students (de-identified)</a:t>
          </a:r>
        </a:p>
      </dgm:t>
    </dgm:pt>
    <dgm:pt modelId="{1808D63D-9F12-4B70-9689-B55045FCFC2E}" type="parTrans" cxnId="{B812E306-6504-4ACF-8743-390A65139882}">
      <dgm:prSet/>
      <dgm:spPr/>
      <dgm:t>
        <a:bodyPr/>
        <a:lstStyle/>
        <a:p>
          <a:endParaRPr lang="en-US"/>
        </a:p>
      </dgm:t>
    </dgm:pt>
    <dgm:pt modelId="{097CBCD2-9550-43AE-A3C6-2D9C47F1485A}" type="sibTrans" cxnId="{B812E306-6504-4ACF-8743-390A65139882}">
      <dgm:prSet/>
      <dgm:spPr/>
      <dgm:t>
        <a:bodyPr/>
        <a:lstStyle/>
        <a:p>
          <a:endParaRPr lang="en-US"/>
        </a:p>
      </dgm:t>
    </dgm:pt>
    <dgm:pt modelId="{2810C73B-7615-4364-BA57-75885F21C5A6}">
      <dgm:prSet/>
      <dgm:spPr/>
      <dgm:t>
        <a:bodyPr/>
        <a:lstStyle/>
        <a:p>
          <a:r>
            <a:rPr lang="en-US" dirty="0"/>
            <a:t>71% response rate.</a:t>
          </a:r>
        </a:p>
      </dgm:t>
    </dgm:pt>
    <dgm:pt modelId="{33AFF5E0-886F-4983-A461-97F398BBF182}" type="parTrans" cxnId="{7F72AE4C-FB64-4A05-AC68-7F279B6DB85F}">
      <dgm:prSet/>
      <dgm:spPr/>
      <dgm:t>
        <a:bodyPr/>
        <a:lstStyle/>
        <a:p>
          <a:endParaRPr lang="en-US"/>
        </a:p>
      </dgm:t>
    </dgm:pt>
    <dgm:pt modelId="{7EC6BC4E-6D77-4578-853F-A3A5BD7976F6}" type="sibTrans" cxnId="{7F72AE4C-FB64-4A05-AC68-7F279B6DB85F}">
      <dgm:prSet/>
      <dgm:spPr/>
      <dgm:t>
        <a:bodyPr/>
        <a:lstStyle/>
        <a:p>
          <a:endParaRPr lang="en-US"/>
        </a:p>
      </dgm:t>
    </dgm:pt>
    <dgm:pt modelId="{3368B7EB-1FA5-4F7C-9A60-88D2D79AB5F5}">
      <dgm:prSet/>
      <dgm:spPr/>
      <dgm:t>
        <a:bodyPr/>
        <a:lstStyle/>
        <a:p>
          <a:r>
            <a:rPr lang="en-US" dirty="0"/>
            <a:t>72 Program directors</a:t>
          </a:r>
        </a:p>
      </dgm:t>
    </dgm:pt>
    <dgm:pt modelId="{C748111F-6365-4578-8530-45B60E2BD295}" type="parTrans" cxnId="{05E9378F-B721-4FD3-990C-A428FDE88516}">
      <dgm:prSet/>
      <dgm:spPr/>
      <dgm:t>
        <a:bodyPr/>
        <a:lstStyle/>
        <a:p>
          <a:endParaRPr lang="en-US"/>
        </a:p>
      </dgm:t>
    </dgm:pt>
    <dgm:pt modelId="{F26C0F9D-16F1-4494-A317-11BB2DE2223A}" type="sibTrans" cxnId="{05E9378F-B721-4FD3-990C-A428FDE88516}">
      <dgm:prSet/>
      <dgm:spPr/>
      <dgm:t>
        <a:bodyPr/>
        <a:lstStyle/>
        <a:p>
          <a:endParaRPr lang="en-US"/>
        </a:p>
      </dgm:t>
    </dgm:pt>
    <dgm:pt modelId="{E9B7AB42-8E2B-4BBD-8352-8CBCADB7DFC7}">
      <dgm:prSet/>
      <dgm:spPr/>
      <dgm:t>
        <a:bodyPr/>
        <a:lstStyle/>
        <a:p>
          <a:r>
            <a:rPr lang="en-US" dirty="0"/>
            <a:t>98% response rate</a:t>
          </a:r>
        </a:p>
      </dgm:t>
    </dgm:pt>
    <dgm:pt modelId="{64A74474-C5AF-42EE-91EE-310DB377EFC4}" type="parTrans" cxnId="{2CB24345-8F9A-4F4E-90E6-F3729E71F421}">
      <dgm:prSet/>
      <dgm:spPr/>
      <dgm:t>
        <a:bodyPr/>
        <a:lstStyle/>
        <a:p>
          <a:endParaRPr lang="en-US"/>
        </a:p>
      </dgm:t>
    </dgm:pt>
    <dgm:pt modelId="{47B4DED2-AC5E-4469-B03E-B699F219C33D}" type="sibTrans" cxnId="{2CB24345-8F9A-4F4E-90E6-F3729E71F421}">
      <dgm:prSet/>
      <dgm:spPr/>
      <dgm:t>
        <a:bodyPr/>
        <a:lstStyle/>
        <a:p>
          <a:endParaRPr lang="en-US"/>
        </a:p>
      </dgm:t>
    </dgm:pt>
    <dgm:pt modelId="{E9CED429-2672-9C48-AB4E-CDFD89925EB3}" type="pres">
      <dgm:prSet presAssocID="{1FE130C3-FDA3-463A-B4DF-55FBB4D36046}" presName="linear" presStyleCnt="0">
        <dgm:presLayoutVars>
          <dgm:dir/>
          <dgm:animLvl val="lvl"/>
          <dgm:resizeHandles val="exact"/>
        </dgm:presLayoutVars>
      </dgm:prSet>
      <dgm:spPr/>
    </dgm:pt>
    <dgm:pt modelId="{2FF78D85-E591-7A46-992B-EAE02A91718E}" type="pres">
      <dgm:prSet presAssocID="{E7E803F8-AD19-45F0-845A-3B46B3DEAF93}" presName="parentLin" presStyleCnt="0"/>
      <dgm:spPr/>
    </dgm:pt>
    <dgm:pt modelId="{BC1C8A04-F794-704D-BC7F-79D16AC86A4B}" type="pres">
      <dgm:prSet presAssocID="{E7E803F8-AD19-45F0-845A-3B46B3DEAF93}" presName="parentLeftMargin" presStyleLbl="node1" presStyleIdx="0" presStyleCnt="3"/>
      <dgm:spPr/>
    </dgm:pt>
    <dgm:pt modelId="{B1E4FD9A-5594-3C4B-8BBC-4AA7FFCFB599}" type="pres">
      <dgm:prSet presAssocID="{E7E803F8-AD19-45F0-845A-3B46B3DEAF93}" presName="parentText" presStyleLbl="node1" presStyleIdx="0" presStyleCnt="3">
        <dgm:presLayoutVars>
          <dgm:chMax val="0"/>
          <dgm:bulletEnabled val="1"/>
        </dgm:presLayoutVars>
      </dgm:prSet>
      <dgm:spPr/>
    </dgm:pt>
    <dgm:pt modelId="{A5FEA206-D09E-9146-AA65-D143C8A42B8E}" type="pres">
      <dgm:prSet presAssocID="{E7E803F8-AD19-45F0-845A-3B46B3DEAF93}" presName="negativeSpace" presStyleCnt="0"/>
      <dgm:spPr/>
    </dgm:pt>
    <dgm:pt modelId="{D7C8D3BC-477B-4F4B-BAAC-0C1821303DE0}" type="pres">
      <dgm:prSet presAssocID="{E7E803F8-AD19-45F0-845A-3B46B3DEAF93}" presName="childText" presStyleLbl="conFgAcc1" presStyleIdx="0" presStyleCnt="3">
        <dgm:presLayoutVars>
          <dgm:bulletEnabled val="1"/>
        </dgm:presLayoutVars>
      </dgm:prSet>
      <dgm:spPr/>
    </dgm:pt>
    <dgm:pt modelId="{C30F8C7E-FEE7-C043-BDBF-2C6676D1E2D4}" type="pres">
      <dgm:prSet presAssocID="{A4C93BB2-7B39-4BA9-A501-7824DEE64B95}" presName="spaceBetweenRectangles" presStyleCnt="0"/>
      <dgm:spPr/>
    </dgm:pt>
    <dgm:pt modelId="{8EA09FE4-8E62-8349-9D13-E314EE0CC283}" type="pres">
      <dgm:prSet presAssocID="{F2DEF7ED-42C2-4165-ADD9-E57403FED932}" presName="parentLin" presStyleCnt="0"/>
      <dgm:spPr/>
    </dgm:pt>
    <dgm:pt modelId="{CDDA863F-7366-074C-8629-08BB0BCD80F8}" type="pres">
      <dgm:prSet presAssocID="{F2DEF7ED-42C2-4165-ADD9-E57403FED932}" presName="parentLeftMargin" presStyleLbl="node1" presStyleIdx="0" presStyleCnt="3"/>
      <dgm:spPr/>
    </dgm:pt>
    <dgm:pt modelId="{3C18308A-478C-054F-B90D-3C27810D8EEC}" type="pres">
      <dgm:prSet presAssocID="{F2DEF7ED-42C2-4165-ADD9-E57403FED932}" presName="parentText" presStyleLbl="node1" presStyleIdx="1" presStyleCnt="3">
        <dgm:presLayoutVars>
          <dgm:chMax val="0"/>
          <dgm:bulletEnabled val="1"/>
        </dgm:presLayoutVars>
      </dgm:prSet>
      <dgm:spPr/>
    </dgm:pt>
    <dgm:pt modelId="{5CCE33D4-BDBC-CD42-813D-9D95BADCA06B}" type="pres">
      <dgm:prSet presAssocID="{F2DEF7ED-42C2-4165-ADD9-E57403FED932}" presName="negativeSpace" presStyleCnt="0"/>
      <dgm:spPr/>
    </dgm:pt>
    <dgm:pt modelId="{146A4FFC-9AF7-4A44-8E3B-02C0B6D7CF3C}" type="pres">
      <dgm:prSet presAssocID="{F2DEF7ED-42C2-4165-ADD9-E57403FED932}" presName="childText" presStyleLbl="conFgAcc1" presStyleIdx="1" presStyleCnt="3">
        <dgm:presLayoutVars>
          <dgm:bulletEnabled val="1"/>
        </dgm:presLayoutVars>
      </dgm:prSet>
      <dgm:spPr/>
    </dgm:pt>
    <dgm:pt modelId="{172A1247-A285-7348-8590-5C5F6F20205E}" type="pres">
      <dgm:prSet presAssocID="{097CBCD2-9550-43AE-A3C6-2D9C47F1485A}" presName="spaceBetweenRectangles" presStyleCnt="0"/>
      <dgm:spPr/>
    </dgm:pt>
    <dgm:pt modelId="{9A796936-ADF7-D34B-B75C-E6FFE35D58F3}" type="pres">
      <dgm:prSet presAssocID="{3368B7EB-1FA5-4F7C-9A60-88D2D79AB5F5}" presName="parentLin" presStyleCnt="0"/>
      <dgm:spPr/>
    </dgm:pt>
    <dgm:pt modelId="{DD7A890E-A697-DE48-9D83-1EAB81343321}" type="pres">
      <dgm:prSet presAssocID="{3368B7EB-1FA5-4F7C-9A60-88D2D79AB5F5}" presName="parentLeftMargin" presStyleLbl="node1" presStyleIdx="1" presStyleCnt="3"/>
      <dgm:spPr/>
    </dgm:pt>
    <dgm:pt modelId="{36424603-8DB6-A741-85BA-2C33490E9617}" type="pres">
      <dgm:prSet presAssocID="{3368B7EB-1FA5-4F7C-9A60-88D2D79AB5F5}" presName="parentText" presStyleLbl="node1" presStyleIdx="2" presStyleCnt="3">
        <dgm:presLayoutVars>
          <dgm:chMax val="0"/>
          <dgm:bulletEnabled val="1"/>
        </dgm:presLayoutVars>
      </dgm:prSet>
      <dgm:spPr/>
    </dgm:pt>
    <dgm:pt modelId="{7F9AA9E1-D122-C849-A412-3848AF746B89}" type="pres">
      <dgm:prSet presAssocID="{3368B7EB-1FA5-4F7C-9A60-88D2D79AB5F5}" presName="negativeSpace" presStyleCnt="0"/>
      <dgm:spPr/>
    </dgm:pt>
    <dgm:pt modelId="{F69054C1-F9FC-014E-9D75-3E73DD15B086}" type="pres">
      <dgm:prSet presAssocID="{3368B7EB-1FA5-4F7C-9A60-88D2D79AB5F5}" presName="childText" presStyleLbl="conFgAcc1" presStyleIdx="2" presStyleCnt="3">
        <dgm:presLayoutVars>
          <dgm:bulletEnabled val="1"/>
        </dgm:presLayoutVars>
      </dgm:prSet>
      <dgm:spPr/>
    </dgm:pt>
  </dgm:ptLst>
  <dgm:cxnLst>
    <dgm:cxn modelId="{71356704-8622-954B-9798-853EA1DC3139}" type="presOf" srcId="{F2DEF7ED-42C2-4165-ADD9-E57403FED932}" destId="{CDDA863F-7366-074C-8629-08BB0BCD80F8}" srcOrd="0" destOrd="0" presId="urn:microsoft.com/office/officeart/2005/8/layout/list1"/>
    <dgm:cxn modelId="{B812E306-6504-4ACF-8743-390A65139882}" srcId="{1FE130C3-FDA3-463A-B4DF-55FBB4D36046}" destId="{F2DEF7ED-42C2-4165-ADD9-E57403FED932}" srcOrd="1" destOrd="0" parTransId="{1808D63D-9F12-4B70-9689-B55045FCFC2E}" sibTransId="{097CBCD2-9550-43AE-A3C6-2D9C47F1485A}"/>
    <dgm:cxn modelId="{C10C3241-D628-8846-89DB-37A1AD1F3CE4}" type="presOf" srcId="{2810C73B-7615-4364-BA57-75885F21C5A6}" destId="{146A4FFC-9AF7-4A44-8E3B-02C0B6D7CF3C}" srcOrd="0" destOrd="0" presId="urn:microsoft.com/office/officeart/2005/8/layout/list1"/>
    <dgm:cxn modelId="{2CB24345-8F9A-4F4E-90E6-F3729E71F421}" srcId="{3368B7EB-1FA5-4F7C-9A60-88D2D79AB5F5}" destId="{E9B7AB42-8E2B-4BBD-8352-8CBCADB7DFC7}" srcOrd="0" destOrd="0" parTransId="{64A74474-C5AF-42EE-91EE-310DB377EFC4}" sibTransId="{47B4DED2-AC5E-4469-B03E-B699F219C33D}"/>
    <dgm:cxn modelId="{7F72AE4C-FB64-4A05-AC68-7F279B6DB85F}" srcId="{F2DEF7ED-42C2-4165-ADD9-E57403FED932}" destId="{2810C73B-7615-4364-BA57-75885F21C5A6}" srcOrd="0" destOrd="0" parTransId="{33AFF5E0-886F-4983-A461-97F398BBF182}" sibTransId="{7EC6BC4E-6D77-4578-853F-A3A5BD7976F6}"/>
    <dgm:cxn modelId="{8C896864-E821-B340-B2A1-2011618F5165}" type="presOf" srcId="{E9B7AB42-8E2B-4BBD-8352-8CBCADB7DFC7}" destId="{F69054C1-F9FC-014E-9D75-3E73DD15B086}" srcOrd="0" destOrd="0" presId="urn:microsoft.com/office/officeart/2005/8/layout/list1"/>
    <dgm:cxn modelId="{F54CC169-4E64-2249-887A-9244AAEA1C7E}" type="presOf" srcId="{F2DEF7ED-42C2-4165-ADD9-E57403FED932}" destId="{3C18308A-478C-054F-B90D-3C27810D8EEC}" srcOrd="1" destOrd="0" presId="urn:microsoft.com/office/officeart/2005/8/layout/list1"/>
    <dgm:cxn modelId="{F3BA146D-EBAD-1147-A905-4AE2B4F4C0B7}" type="presOf" srcId="{63FF8D96-A542-4EBC-BE93-D81C6C25FDDA}" destId="{D7C8D3BC-477B-4F4B-BAAC-0C1821303DE0}" srcOrd="0" destOrd="0" presId="urn:microsoft.com/office/officeart/2005/8/layout/list1"/>
    <dgm:cxn modelId="{A9D2947B-46FF-6843-B042-BE6024EA1926}" type="presOf" srcId="{3368B7EB-1FA5-4F7C-9A60-88D2D79AB5F5}" destId="{DD7A890E-A697-DE48-9D83-1EAB81343321}" srcOrd="0" destOrd="0" presId="urn:microsoft.com/office/officeart/2005/8/layout/list1"/>
    <dgm:cxn modelId="{05E9378F-B721-4FD3-990C-A428FDE88516}" srcId="{1FE130C3-FDA3-463A-B4DF-55FBB4D36046}" destId="{3368B7EB-1FA5-4F7C-9A60-88D2D79AB5F5}" srcOrd="2" destOrd="0" parTransId="{C748111F-6365-4578-8530-45B60E2BD295}" sibTransId="{F26C0F9D-16F1-4494-A317-11BB2DE2223A}"/>
    <dgm:cxn modelId="{C9D4B0A6-BB3B-4148-90DC-1F67B55B449B}" type="presOf" srcId="{E7E803F8-AD19-45F0-845A-3B46B3DEAF93}" destId="{BC1C8A04-F794-704D-BC7F-79D16AC86A4B}" srcOrd="0" destOrd="0" presId="urn:microsoft.com/office/officeart/2005/8/layout/list1"/>
    <dgm:cxn modelId="{38BBBDCA-3224-C848-AEF8-5285DCE9031E}" type="presOf" srcId="{3368B7EB-1FA5-4F7C-9A60-88D2D79AB5F5}" destId="{36424603-8DB6-A741-85BA-2C33490E9617}" srcOrd="1" destOrd="0" presId="urn:microsoft.com/office/officeart/2005/8/layout/list1"/>
    <dgm:cxn modelId="{5CEF9FCF-1800-4449-8A78-06ECDB6D8DFA}" srcId="{E7E803F8-AD19-45F0-845A-3B46B3DEAF93}" destId="{63FF8D96-A542-4EBC-BE93-D81C6C25FDDA}" srcOrd="0" destOrd="0" parTransId="{5D98359C-AD44-4A70-B9BF-CE622FB00470}" sibTransId="{95A2DF7E-79C4-4654-89F4-E4E1C7572C10}"/>
    <dgm:cxn modelId="{C8D27CE1-757D-FC42-9E0E-36BD3E90DD33}" type="presOf" srcId="{E7E803F8-AD19-45F0-845A-3B46B3DEAF93}" destId="{B1E4FD9A-5594-3C4B-8BBC-4AA7FFCFB599}" srcOrd="1" destOrd="0" presId="urn:microsoft.com/office/officeart/2005/8/layout/list1"/>
    <dgm:cxn modelId="{DCE869F2-FF91-2C47-AEE3-B4E021BB247E}" type="presOf" srcId="{1FE130C3-FDA3-463A-B4DF-55FBB4D36046}" destId="{E9CED429-2672-9C48-AB4E-CDFD89925EB3}" srcOrd="0" destOrd="0" presId="urn:microsoft.com/office/officeart/2005/8/layout/list1"/>
    <dgm:cxn modelId="{9D0D42F6-EF5A-4ECB-9B3A-1AA23E7A1121}" srcId="{1FE130C3-FDA3-463A-B4DF-55FBB4D36046}" destId="{E7E803F8-AD19-45F0-845A-3B46B3DEAF93}" srcOrd="0" destOrd="0" parTransId="{72F59F53-71AC-4AEA-970A-9B692A2B2EC5}" sibTransId="{A4C93BB2-7B39-4BA9-A501-7824DEE64B95}"/>
    <dgm:cxn modelId="{FFFC14F3-6D85-B74D-993D-93C8D0BEC2B3}" type="presParOf" srcId="{E9CED429-2672-9C48-AB4E-CDFD89925EB3}" destId="{2FF78D85-E591-7A46-992B-EAE02A91718E}" srcOrd="0" destOrd="0" presId="urn:microsoft.com/office/officeart/2005/8/layout/list1"/>
    <dgm:cxn modelId="{31CA0B95-8E73-834B-818A-2BEC9660D1F7}" type="presParOf" srcId="{2FF78D85-E591-7A46-992B-EAE02A91718E}" destId="{BC1C8A04-F794-704D-BC7F-79D16AC86A4B}" srcOrd="0" destOrd="0" presId="urn:microsoft.com/office/officeart/2005/8/layout/list1"/>
    <dgm:cxn modelId="{E7973C7D-15D1-AE4C-8D08-CE5ECECBAC2B}" type="presParOf" srcId="{2FF78D85-E591-7A46-992B-EAE02A91718E}" destId="{B1E4FD9A-5594-3C4B-8BBC-4AA7FFCFB599}" srcOrd="1" destOrd="0" presId="urn:microsoft.com/office/officeart/2005/8/layout/list1"/>
    <dgm:cxn modelId="{E98FD3A4-DD1C-D647-80C9-A1B4A67D040F}" type="presParOf" srcId="{E9CED429-2672-9C48-AB4E-CDFD89925EB3}" destId="{A5FEA206-D09E-9146-AA65-D143C8A42B8E}" srcOrd="1" destOrd="0" presId="urn:microsoft.com/office/officeart/2005/8/layout/list1"/>
    <dgm:cxn modelId="{6C42B4D2-8480-8B4B-8129-E38FE092366A}" type="presParOf" srcId="{E9CED429-2672-9C48-AB4E-CDFD89925EB3}" destId="{D7C8D3BC-477B-4F4B-BAAC-0C1821303DE0}" srcOrd="2" destOrd="0" presId="urn:microsoft.com/office/officeart/2005/8/layout/list1"/>
    <dgm:cxn modelId="{38D7937F-0A91-C342-8FD6-A547A3C43DD9}" type="presParOf" srcId="{E9CED429-2672-9C48-AB4E-CDFD89925EB3}" destId="{C30F8C7E-FEE7-C043-BDBF-2C6676D1E2D4}" srcOrd="3" destOrd="0" presId="urn:microsoft.com/office/officeart/2005/8/layout/list1"/>
    <dgm:cxn modelId="{BF438099-D900-0D44-9AAB-7E5FECE92765}" type="presParOf" srcId="{E9CED429-2672-9C48-AB4E-CDFD89925EB3}" destId="{8EA09FE4-8E62-8349-9D13-E314EE0CC283}" srcOrd="4" destOrd="0" presId="urn:microsoft.com/office/officeart/2005/8/layout/list1"/>
    <dgm:cxn modelId="{26302FD5-A70A-2146-B7C2-C5C3AE2E3F4D}" type="presParOf" srcId="{8EA09FE4-8E62-8349-9D13-E314EE0CC283}" destId="{CDDA863F-7366-074C-8629-08BB0BCD80F8}" srcOrd="0" destOrd="0" presId="urn:microsoft.com/office/officeart/2005/8/layout/list1"/>
    <dgm:cxn modelId="{DACF5ED6-783D-0943-BEEF-52E12B326BD8}" type="presParOf" srcId="{8EA09FE4-8E62-8349-9D13-E314EE0CC283}" destId="{3C18308A-478C-054F-B90D-3C27810D8EEC}" srcOrd="1" destOrd="0" presId="urn:microsoft.com/office/officeart/2005/8/layout/list1"/>
    <dgm:cxn modelId="{EA1D095C-1E1E-164C-A400-F2CB75430188}" type="presParOf" srcId="{E9CED429-2672-9C48-AB4E-CDFD89925EB3}" destId="{5CCE33D4-BDBC-CD42-813D-9D95BADCA06B}" srcOrd="5" destOrd="0" presId="urn:microsoft.com/office/officeart/2005/8/layout/list1"/>
    <dgm:cxn modelId="{2443ACDC-05CC-B34B-8645-4D1AE9D8564F}" type="presParOf" srcId="{E9CED429-2672-9C48-AB4E-CDFD89925EB3}" destId="{146A4FFC-9AF7-4A44-8E3B-02C0B6D7CF3C}" srcOrd="6" destOrd="0" presId="urn:microsoft.com/office/officeart/2005/8/layout/list1"/>
    <dgm:cxn modelId="{17C4640D-1995-B649-B25E-5DC2D75203A6}" type="presParOf" srcId="{E9CED429-2672-9C48-AB4E-CDFD89925EB3}" destId="{172A1247-A285-7348-8590-5C5F6F20205E}" srcOrd="7" destOrd="0" presId="urn:microsoft.com/office/officeart/2005/8/layout/list1"/>
    <dgm:cxn modelId="{04E84FB9-F5FC-6A4D-BF63-0347C788330E}" type="presParOf" srcId="{E9CED429-2672-9C48-AB4E-CDFD89925EB3}" destId="{9A796936-ADF7-D34B-B75C-E6FFE35D58F3}" srcOrd="8" destOrd="0" presId="urn:microsoft.com/office/officeart/2005/8/layout/list1"/>
    <dgm:cxn modelId="{E259654D-C1E1-2243-B035-5C3B91A8CBE0}" type="presParOf" srcId="{9A796936-ADF7-D34B-B75C-E6FFE35D58F3}" destId="{DD7A890E-A697-DE48-9D83-1EAB81343321}" srcOrd="0" destOrd="0" presId="urn:microsoft.com/office/officeart/2005/8/layout/list1"/>
    <dgm:cxn modelId="{02FEEBE9-C557-FB4B-BFAA-E23F74BF05D1}" type="presParOf" srcId="{9A796936-ADF7-D34B-B75C-E6FFE35D58F3}" destId="{36424603-8DB6-A741-85BA-2C33490E9617}" srcOrd="1" destOrd="0" presId="urn:microsoft.com/office/officeart/2005/8/layout/list1"/>
    <dgm:cxn modelId="{47A75F83-0832-C04F-A6A1-A422A132C57D}" type="presParOf" srcId="{E9CED429-2672-9C48-AB4E-CDFD89925EB3}" destId="{7F9AA9E1-D122-C849-A412-3848AF746B89}" srcOrd="9" destOrd="0" presId="urn:microsoft.com/office/officeart/2005/8/layout/list1"/>
    <dgm:cxn modelId="{D5235DC8-4B16-AB41-A7C4-63A28B6ED15E}" type="presParOf" srcId="{E9CED429-2672-9C48-AB4E-CDFD89925EB3}" destId="{F69054C1-F9FC-014E-9D75-3E73DD15B08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36B3B-07C1-4843-8F94-64AD7493AC8D}">
      <dsp:nvSpPr>
        <dsp:cNvPr id="0" name=""/>
        <dsp:cNvSpPr/>
      </dsp:nvSpPr>
      <dsp:spPr>
        <a:xfrm>
          <a:off x="1286" y="752999"/>
          <a:ext cx="2744215" cy="16465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Gap2 survey was designed to determine whether this is actually the case and, if so, answer questions such as: </a:t>
          </a:r>
        </a:p>
      </dsp:txBody>
      <dsp:txXfrm>
        <a:off x="49511" y="801224"/>
        <a:ext cx="2647765" cy="1550079"/>
      </dsp:txXfrm>
    </dsp:sp>
    <dsp:sp modelId="{21BFEE53-9041-F44E-9C63-AF5407090574}">
      <dsp:nvSpPr>
        <dsp:cNvPr id="0" name=""/>
        <dsp:cNvSpPr/>
      </dsp:nvSpPr>
      <dsp:spPr>
        <a:xfrm>
          <a:off x="2986993" y="1235981"/>
          <a:ext cx="581773" cy="6805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86993" y="1372094"/>
        <a:ext cx="407241" cy="408339"/>
      </dsp:txXfrm>
    </dsp:sp>
    <dsp:sp modelId="{998B6548-2EF2-2144-9C9D-D25B7E0A37A5}">
      <dsp:nvSpPr>
        <dsp:cNvPr id="0" name=""/>
        <dsp:cNvSpPr/>
      </dsp:nvSpPr>
      <dsp:spPr>
        <a:xfrm>
          <a:off x="3843188" y="752999"/>
          <a:ext cx="2744215" cy="1646529"/>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Q1: </a:t>
          </a:r>
        </a:p>
        <a:p>
          <a:pPr marL="0" lvl="0" indent="0" algn="ctr" defTabSz="800100">
            <a:lnSpc>
              <a:spcPct val="90000"/>
            </a:lnSpc>
            <a:spcBef>
              <a:spcPct val="0"/>
            </a:spcBef>
            <a:spcAft>
              <a:spcPct val="35000"/>
            </a:spcAft>
            <a:buNone/>
          </a:pPr>
          <a:r>
            <a:rPr lang="en-US" sz="1800" kern="1200" dirty="0"/>
            <a:t>Why is this happening? </a:t>
          </a:r>
        </a:p>
      </dsp:txBody>
      <dsp:txXfrm>
        <a:off x="3891413" y="801224"/>
        <a:ext cx="2647765" cy="1550079"/>
      </dsp:txXfrm>
    </dsp:sp>
    <dsp:sp modelId="{8EA2F1DF-6BE2-854E-8832-E944AB4173A9}">
      <dsp:nvSpPr>
        <dsp:cNvPr id="0" name=""/>
        <dsp:cNvSpPr/>
      </dsp:nvSpPr>
      <dsp:spPr>
        <a:xfrm rot="5400000">
          <a:off x="4924409" y="2591623"/>
          <a:ext cx="581773" cy="680565"/>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011126" y="2641019"/>
        <a:ext cx="408339" cy="407241"/>
      </dsp:txXfrm>
    </dsp:sp>
    <dsp:sp modelId="{76A24779-54B9-1E44-903F-14EFF49AA662}">
      <dsp:nvSpPr>
        <dsp:cNvPr id="0" name=""/>
        <dsp:cNvSpPr/>
      </dsp:nvSpPr>
      <dsp:spPr>
        <a:xfrm>
          <a:off x="3843188" y="3497214"/>
          <a:ext cx="2744215" cy="16465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Q2:</a:t>
          </a:r>
        </a:p>
        <a:p>
          <a:pPr marL="0" lvl="0" indent="0" algn="ctr" defTabSz="800100">
            <a:lnSpc>
              <a:spcPct val="90000"/>
            </a:lnSpc>
            <a:spcBef>
              <a:spcPct val="0"/>
            </a:spcBef>
            <a:spcAft>
              <a:spcPct val="35000"/>
            </a:spcAft>
            <a:buNone/>
          </a:pPr>
          <a:r>
            <a:rPr lang="en-US" sz="1800" kern="1200" dirty="0"/>
            <a:t>What is being done with the gap time? </a:t>
          </a:r>
        </a:p>
      </dsp:txBody>
      <dsp:txXfrm>
        <a:off x="3891413" y="3545439"/>
        <a:ext cx="2647765" cy="1550079"/>
      </dsp:txXfrm>
    </dsp:sp>
    <dsp:sp modelId="{DA14F7A3-E117-ED4B-B57F-4EA6E1C8D399}">
      <dsp:nvSpPr>
        <dsp:cNvPr id="0" name=""/>
        <dsp:cNvSpPr/>
      </dsp:nvSpPr>
      <dsp:spPr>
        <a:xfrm rot="10800000">
          <a:off x="3019923" y="3980196"/>
          <a:ext cx="581773" cy="68056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194455" y="4116309"/>
        <a:ext cx="407241" cy="408339"/>
      </dsp:txXfrm>
    </dsp:sp>
    <dsp:sp modelId="{6E20C0A7-B86B-AD4D-A0F9-1AAE4165F90C}">
      <dsp:nvSpPr>
        <dsp:cNvPr id="0" name=""/>
        <dsp:cNvSpPr/>
      </dsp:nvSpPr>
      <dsp:spPr>
        <a:xfrm>
          <a:off x="1286" y="3497214"/>
          <a:ext cx="2744215" cy="164652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Q3:</a:t>
          </a:r>
        </a:p>
        <a:p>
          <a:pPr marL="0" lvl="0" indent="0" algn="ctr" defTabSz="800100">
            <a:lnSpc>
              <a:spcPct val="90000"/>
            </a:lnSpc>
            <a:spcBef>
              <a:spcPct val="0"/>
            </a:spcBef>
            <a:spcAft>
              <a:spcPct val="35000"/>
            </a:spcAft>
            <a:buNone/>
          </a:pPr>
          <a:r>
            <a:rPr lang="en-US" sz="1800" kern="1200" dirty="0"/>
            <a:t>Are programs knowingly or unknowingly encouraging it?</a:t>
          </a:r>
        </a:p>
      </dsp:txBody>
      <dsp:txXfrm>
        <a:off x="49511" y="3545439"/>
        <a:ext cx="2647765" cy="1550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8D3BC-477B-4F4B-BAAC-0C1821303DE0}">
      <dsp:nvSpPr>
        <dsp:cNvPr id="0" name=""/>
        <dsp:cNvSpPr/>
      </dsp:nvSpPr>
      <dsp:spPr>
        <a:xfrm>
          <a:off x="0" y="414616"/>
          <a:ext cx="10515600" cy="978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Including 49 of 50 that receive NIGMS MSTP T32 funding</a:t>
          </a:r>
        </a:p>
      </dsp:txBody>
      <dsp:txXfrm>
        <a:off x="0" y="414616"/>
        <a:ext cx="10515600" cy="978075"/>
      </dsp:txXfrm>
    </dsp:sp>
    <dsp:sp modelId="{B1E4FD9A-5594-3C4B-8BBC-4AA7FFCFB599}">
      <dsp:nvSpPr>
        <dsp:cNvPr id="0" name=""/>
        <dsp:cNvSpPr/>
      </dsp:nvSpPr>
      <dsp:spPr>
        <a:xfrm>
          <a:off x="525780" y="75136"/>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dirty="0"/>
            <a:t>73 MD/PhD programs</a:t>
          </a:r>
        </a:p>
      </dsp:txBody>
      <dsp:txXfrm>
        <a:off x="558924" y="108280"/>
        <a:ext cx="7294632" cy="612672"/>
      </dsp:txXfrm>
    </dsp:sp>
    <dsp:sp modelId="{146A4FFC-9AF7-4A44-8E3B-02C0B6D7CF3C}">
      <dsp:nvSpPr>
        <dsp:cNvPr id="0" name=""/>
        <dsp:cNvSpPr/>
      </dsp:nvSpPr>
      <dsp:spPr>
        <a:xfrm>
          <a:off x="0" y="1856371"/>
          <a:ext cx="10515600" cy="978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71% response rate.</a:t>
          </a:r>
        </a:p>
      </dsp:txBody>
      <dsp:txXfrm>
        <a:off x="0" y="1856371"/>
        <a:ext cx="10515600" cy="978075"/>
      </dsp:txXfrm>
    </dsp:sp>
    <dsp:sp modelId="{3C18308A-478C-054F-B90D-3C27810D8EEC}">
      <dsp:nvSpPr>
        <dsp:cNvPr id="0" name=""/>
        <dsp:cNvSpPr/>
      </dsp:nvSpPr>
      <dsp:spPr>
        <a:xfrm>
          <a:off x="525780" y="1516891"/>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dirty="0"/>
            <a:t>3,544 current MD/PhD students (de-identified)</a:t>
          </a:r>
        </a:p>
      </dsp:txBody>
      <dsp:txXfrm>
        <a:off x="558924" y="1550035"/>
        <a:ext cx="7294632" cy="612672"/>
      </dsp:txXfrm>
    </dsp:sp>
    <dsp:sp modelId="{F69054C1-F9FC-014E-9D75-3E73DD15B086}">
      <dsp:nvSpPr>
        <dsp:cNvPr id="0" name=""/>
        <dsp:cNvSpPr/>
      </dsp:nvSpPr>
      <dsp:spPr>
        <a:xfrm>
          <a:off x="0" y="3298126"/>
          <a:ext cx="10515600" cy="978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98% response rate</a:t>
          </a:r>
        </a:p>
      </dsp:txBody>
      <dsp:txXfrm>
        <a:off x="0" y="3298126"/>
        <a:ext cx="10515600" cy="978075"/>
      </dsp:txXfrm>
    </dsp:sp>
    <dsp:sp modelId="{36424603-8DB6-A741-85BA-2C33490E9617}">
      <dsp:nvSpPr>
        <dsp:cNvPr id="0" name=""/>
        <dsp:cNvSpPr/>
      </dsp:nvSpPr>
      <dsp:spPr>
        <a:xfrm>
          <a:off x="525780" y="2958646"/>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dirty="0"/>
            <a:t>72 Program directors</a:t>
          </a:r>
        </a:p>
      </dsp:txBody>
      <dsp:txXfrm>
        <a:off x="558924" y="2991790"/>
        <a:ext cx="729463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07E9D-A14B-894E-A60C-E0CC0C9B4842}" type="datetimeFigureOut">
              <a:rPr lang="en-US" smtClean="0"/>
              <a:t>7/6/22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3B80D-DFA5-594C-90DF-E1509FF8CCB0}" type="slidenum">
              <a:rPr lang="en-US" smtClean="0"/>
              <a:t>‹#›</a:t>
            </a:fld>
            <a:endParaRPr lang="en-US" dirty="0"/>
          </a:p>
        </p:txBody>
      </p:sp>
    </p:spTree>
    <p:extLst>
      <p:ext uri="{BB962C8B-B14F-4D97-AF65-F5344CB8AC3E}">
        <p14:creationId xmlns:p14="http://schemas.microsoft.com/office/powerpoint/2010/main" val="31496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GAP2 survey and AAMC MSQ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2F794-1633-864F-9891-520EF916B9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87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BF0B1-768D-8744-AEF1-8004FE466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33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GAP2 survey and AAMC MSQ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2F794-1633-864F-9891-520EF916B9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0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706-02D1-6543-929F-B6DFFE92A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EF024-6257-2D41-BF3B-DEC1B1E3F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537570-4C58-BB49-852F-9BBA08EC5953}"/>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5" name="Footer Placeholder 4">
            <a:extLst>
              <a:ext uri="{FF2B5EF4-FFF2-40B4-BE49-F238E27FC236}">
                <a16:creationId xmlns:a16="http://schemas.microsoft.com/office/drawing/2014/main" id="{FDF364D6-7959-7C40-B9C6-67E8244BA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07A37-2928-9E4F-B936-8DA4CA09A922}"/>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231628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C7D6-0CEB-B940-B1F4-E44BCB1181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8386B3-615D-A54D-A0DC-658A4ED732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083F9-C09C-FD41-AB6E-17A365C68868}"/>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5" name="Footer Placeholder 4">
            <a:extLst>
              <a:ext uri="{FF2B5EF4-FFF2-40B4-BE49-F238E27FC236}">
                <a16:creationId xmlns:a16="http://schemas.microsoft.com/office/drawing/2014/main" id="{8558D813-8965-8A40-8FFC-25EB726C32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B87075-6EA5-0D48-918A-35784C3EEC82}"/>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423499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BC121-AD83-7F44-B43E-EF1F3987D9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08EDD-37F2-C146-883C-9E35CD0C5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D1A48-97D8-764D-A742-12F93B87C14F}"/>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5" name="Footer Placeholder 4">
            <a:extLst>
              <a:ext uri="{FF2B5EF4-FFF2-40B4-BE49-F238E27FC236}">
                <a16:creationId xmlns:a16="http://schemas.microsoft.com/office/drawing/2014/main" id="{5B56046D-3160-584B-A46D-7214B332A6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9C80F2-3710-1A4F-A0EA-FBACEDAAB92C}"/>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259168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93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557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335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29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264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2313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0127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856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AEE3-A223-144E-8DA0-C892EAFDC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182501-E20B-1043-BFF1-A9DE9FA43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963D0-5EE8-8A46-A5AF-792B98BD7A90}"/>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5" name="Footer Placeholder 4">
            <a:extLst>
              <a:ext uri="{FF2B5EF4-FFF2-40B4-BE49-F238E27FC236}">
                <a16:creationId xmlns:a16="http://schemas.microsoft.com/office/drawing/2014/main" id="{979D74E6-2972-894C-8911-74C6A94CF4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54CB1A-08BD-444D-834D-E89CF7C8352F}"/>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1886595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071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4030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3469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282606-B59A-4AE6-861D-ED1C2673AAD3}" type="datetimeFigureOut">
              <a:rPr lang="en-US" smtClean="0"/>
              <a:t>7/6/22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4214805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82606-B59A-4AE6-861D-ED1C2673AAD3}" type="datetimeFigureOut">
              <a:rPr lang="en-US" smtClean="0"/>
              <a:t>7/6/22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2442782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282606-B59A-4AE6-861D-ED1C2673AAD3}" type="datetimeFigureOut">
              <a:rPr lang="en-US" smtClean="0"/>
              <a:t>7/6/22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1323453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282606-B59A-4AE6-861D-ED1C2673AAD3}" type="datetimeFigureOut">
              <a:rPr lang="en-US" smtClean="0"/>
              <a:t>7/6/22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2281177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282606-B59A-4AE6-861D-ED1C2673AAD3}" type="datetimeFigureOut">
              <a:rPr lang="en-US" smtClean="0"/>
              <a:t>7/6/22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10485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282606-B59A-4AE6-861D-ED1C2673AAD3}" type="datetimeFigureOut">
              <a:rPr lang="en-US" smtClean="0"/>
              <a:t>7/6/22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191767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82606-B59A-4AE6-861D-ED1C2673AAD3}" type="datetimeFigureOut">
              <a:rPr lang="en-US" smtClean="0"/>
              <a:t>7/6/22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330468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45D1-D449-064A-A5AA-A3C04959BE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66E64A-C0F8-3D44-853F-42A1700F2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B79E5-0C1F-684B-BEC3-6781126FB2A9}"/>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5" name="Footer Placeholder 4">
            <a:extLst>
              <a:ext uri="{FF2B5EF4-FFF2-40B4-BE49-F238E27FC236}">
                <a16:creationId xmlns:a16="http://schemas.microsoft.com/office/drawing/2014/main" id="{E3C0E1AD-AE22-7D41-97CA-4A1B299103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62D55E-B03D-5448-A716-982D3409DE46}"/>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3316584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282606-B59A-4AE6-861D-ED1C2673AAD3}" type="datetimeFigureOut">
              <a:rPr lang="en-US" smtClean="0"/>
              <a:t>7/6/22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1496123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282606-B59A-4AE6-861D-ED1C2673AAD3}" type="datetimeFigureOut">
              <a:rPr lang="en-US" smtClean="0"/>
              <a:t>7/6/22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168967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82606-B59A-4AE6-861D-ED1C2673AAD3}" type="datetimeFigureOut">
              <a:rPr lang="en-US" smtClean="0"/>
              <a:t>7/6/22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3834184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82606-B59A-4AE6-861D-ED1C2673AAD3}" type="datetimeFigureOut">
              <a:rPr lang="en-US" smtClean="0"/>
              <a:t>7/6/22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0C9FE-1BF3-4FBD-824D-7DEB88AA0E4F}" type="slidenum">
              <a:rPr lang="en-US" smtClean="0"/>
              <a:t>‹#›</a:t>
            </a:fld>
            <a:endParaRPr lang="en-US" dirty="0"/>
          </a:p>
        </p:txBody>
      </p:sp>
    </p:spTree>
    <p:extLst>
      <p:ext uri="{BB962C8B-B14F-4D97-AF65-F5344CB8AC3E}">
        <p14:creationId xmlns:p14="http://schemas.microsoft.com/office/powerpoint/2010/main" val="3639063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7332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60446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85291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67537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2014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6042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6F5F-7EF8-8A4C-8AC2-55F28DD9A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3B93F-301B-B449-9886-6ADFA5839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333DA-6E3D-F342-9F39-5C7251E62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8FDC5E-98DD-B24A-AAF1-E3E4A13AA853}"/>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6" name="Footer Placeholder 5">
            <a:extLst>
              <a:ext uri="{FF2B5EF4-FFF2-40B4-BE49-F238E27FC236}">
                <a16:creationId xmlns:a16="http://schemas.microsoft.com/office/drawing/2014/main" id="{4DDC829D-ADE8-D44B-BAF3-B9865AF81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9DC86D-0085-9C4A-BAA4-C1DA0662D93E}"/>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37158748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3702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45495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656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826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45388-10B0-8F48-B6FC-F66E38ADD02E}" type="datetimeFigureOut">
              <a:rPr lang="en-US" smtClean="0">
                <a:solidFill>
                  <a:prstClr val="black">
                    <a:tint val="75000"/>
                  </a:prstClr>
                </a:solidFill>
                <a:latin typeface="Calibri"/>
              </a:rPr>
              <a:pPr/>
              <a:t>7/6/22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1BFA8C-8C67-704A-9F02-EB0E90943D7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86802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7/6/22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dirty="0"/>
          </a:p>
        </p:txBody>
      </p:sp>
    </p:spTree>
    <p:extLst>
      <p:ext uri="{BB962C8B-B14F-4D97-AF65-F5344CB8AC3E}">
        <p14:creationId xmlns:p14="http://schemas.microsoft.com/office/powerpoint/2010/main" val="3759646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53" y="6487457"/>
            <a:ext cx="3233727"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9541" y="6487457"/>
            <a:ext cx="3233727"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2884"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167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4141" y="6487457"/>
            <a:ext cx="3233727"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5EAD-912D-8746-BC19-BCC9F50ED0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CFC840-3476-CE45-9AC4-FCA798FA5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F5E83-83CE-6F42-A66F-8EEF638E0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AC50DA-3805-B84F-B61B-D79F75811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9B650-2C11-034F-AB3A-42A4104BC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BF95A-B8E2-3148-8E23-267B1F1C00A3}"/>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8" name="Footer Placeholder 7">
            <a:extLst>
              <a:ext uri="{FF2B5EF4-FFF2-40B4-BE49-F238E27FC236}">
                <a16:creationId xmlns:a16="http://schemas.microsoft.com/office/drawing/2014/main" id="{484A035A-DB24-784E-AF94-00830F7614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5A1C80-C26E-AA4D-80C4-DC127D755E1F}"/>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7224947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5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E33C-37FB-3541-9D16-986D0089A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F4ED04-7CE6-F54E-A313-06516BADC53D}"/>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4" name="Footer Placeholder 3">
            <a:extLst>
              <a:ext uri="{FF2B5EF4-FFF2-40B4-BE49-F238E27FC236}">
                <a16:creationId xmlns:a16="http://schemas.microsoft.com/office/drawing/2014/main" id="{4B9A746B-D313-8E40-8999-DFBA39AABD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C9029B-9A88-D140-A657-38E2AC72D590}"/>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274096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8D010-3E6F-D145-ACC9-13F6E84A99B4}"/>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3" name="Footer Placeholder 2">
            <a:extLst>
              <a:ext uri="{FF2B5EF4-FFF2-40B4-BE49-F238E27FC236}">
                <a16:creationId xmlns:a16="http://schemas.microsoft.com/office/drawing/2014/main" id="{E44AE9C7-A934-CA45-B0AF-449DC51CDE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09013B-5FEC-7B43-9237-492D93296F95}"/>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218550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F998-67D7-9546-8D7C-0AF23326D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F6D7-DAE7-854D-ADED-AEAB8BCC6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A83F47-9651-8146-A62F-A93988903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381A0-6900-424E-BC78-F04D84D06785}"/>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6" name="Footer Placeholder 5">
            <a:extLst>
              <a:ext uri="{FF2B5EF4-FFF2-40B4-BE49-F238E27FC236}">
                <a16:creationId xmlns:a16="http://schemas.microsoft.com/office/drawing/2014/main" id="{FF7A885C-F05B-AE47-8F4B-18E5376797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68A0A3-63A1-6F44-B4CA-762D9E0A78EE}"/>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80720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1661-3465-2443-A445-345F24E00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73661-F8D4-3443-A7EC-17975C2BD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8CFDC8-DD9B-854E-8FA0-93E0969ED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0559E-A5A2-E745-A7FA-036C6EF7258A}"/>
              </a:ext>
            </a:extLst>
          </p:cNvPr>
          <p:cNvSpPr>
            <a:spLocks noGrp="1"/>
          </p:cNvSpPr>
          <p:nvPr>
            <p:ph type="dt" sz="half" idx="10"/>
          </p:nvPr>
        </p:nvSpPr>
        <p:spPr/>
        <p:txBody>
          <a:bodyPr/>
          <a:lstStyle/>
          <a:p>
            <a:fld id="{E117828B-5267-A349-8DF8-21BB941BB05E}" type="datetimeFigureOut">
              <a:rPr lang="en-US" smtClean="0"/>
              <a:t>7/6/22</a:t>
            </a:fld>
            <a:endParaRPr lang="en-US" dirty="0"/>
          </a:p>
        </p:txBody>
      </p:sp>
      <p:sp>
        <p:nvSpPr>
          <p:cNvPr id="6" name="Footer Placeholder 5">
            <a:extLst>
              <a:ext uri="{FF2B5EF4-FFF2-40B4-BE49-F238E27FC236}">
                <a16:creationId xmlns:a16="http://schemas.microsoft.com/office/drawing/2014/main" id="{1A341F8A-40D9-7F46-B693-F2874C65F2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78B7C7-A33D-6D4C-961F-FA811EA874B4}"/>
              </a:ext>
            </a:extLst>
          </p:cNvPr>
          <p:cNvSpPr>
            <a:spLocks noGrp="1"/>
          </p:cNvSpPr>
          <p:nvPr>
            <p:ph type="sldNum" sz="quarter" idx="12"/>
          </p:nvPr>
        </p:nvSpPr>
        <p:spPr/>
        <p:txBody>
          <a:bodyPr/>
          <a:lstStyle/>
          <a:p>
            <a:fld id="{DCFE360B-B008-174F-A241-10446662141D}" type="slidenum">
              <a:rPr lang="en-US" smtClean="0"/>
              <a:t>‹#›</a:t>
            </a:fld>
            <a:endParaRPr lang="en-US" dirty="0"/>
          </a:p>
        </p:txBody>
      </p:sp>
    </p:spTree>
    <p:extLst>
      <p:ext uri="{BB962C8B-B14F-4D97-AF65-F5344CB8AC3E}">
        <p14:creationId xmlns:p14="http://schemas.microsoft.com/office/powerpoint/2010/main" val="276889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D56C4-C9C2-B449-B20A-7FC06011D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4AA14-3C03-5B4E-BDD7-BD28644AB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A39A1-2DA6-7247-A101-F5FE2A78F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7828B-5267-A349-8DF8-21BB941BB05E}" type="datetimeFigureOut">
              <a:rPr lang="en-US" smtClean="0"/>
              <a:t>7/6/22</a:t>
            </a:fld>
            <a:endParaRPr lang="en-US" dirty="0"/>
          </a:p>
        </p:txBody>
      </p:sp>
      <p:sp>
        <p:nvSpPr>
          <p:cNvPr id="5" name="Footer Placeholder 4">
            <a:extLst>
              <a:ext uri="{FF2B5EF4-FFF2-40B4-BE49-F238E27FC236}">
                <a16:creationId xmlns:a16="http://schemas.microsoft.com/office/drawing/2014/main" id="{FFA54E3A-7EF9-3E48-ABAC-7824E1B32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93EB75-5804-0948-9A4F-2BA35FEB9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E360B-B008-174F-A241-10446662141D}" type="slidenum">
              <a:rPr lang="en-US" smtClean="0"/>
              <a:t>‹#›</a:t>
            </a:fld>
            <a:endParaRPr lang="en-US" dirty="0"/>
          </a:p>
        </p:txBody>
      </p:sp>
    </p:spTree>
    <p:extLst>
      <p:ext uri="{BB962C8B-B14F-4D97-AF65-F5344CB8AC3E}">
        <p14:creationId xmlns:p14="http://schemas.microsoft.com/office/powerpoint/2010/main" val="145869324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46" r:id="rId4"/>
    <p:sldLayoutId id="2147483747" r:id="rId5"/>
    <p:sldLayoutId id="2147483760" r:id="rId6"/>
    <p:sldLayoutId id="2147483753" r:id="rId7"/>
    <p:sldLayoutId id="2147483762" r:id="rId8"/>
    <p:sldLayoutId id="2147483763" r:id="rId9"/>
    <p:sldLayoutId id="2147483764"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1C70D-4643-FF49-98EC-A42822DD877E}" type="datetimeFigureOut">
              <a:rPr lang="en-US" smtClean="0">
                <a:solidFill>
                  <a:prstClr val="black">
                    <a:tint val="75000"/>
                  </a:prstClr>
                </a:solidFill>
              </a:rPr>
              <a:pPr/>
              <a:t>7/6/22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187FF-8E66-4042-84D9-0AB9AFC9EA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2219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82606-B59A-4AE6-861D-ED1C2673AAD3}" type="datetimeFigureOut">
              <a:rPr lang="en-US" smtClean="0"/>
              <a:t>7/6/22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0C9FE-1BF3-4FBD-824D-7DEB88AA0E4F}" type="slidenum">
              <a:rPr lang="en-US" smtClean="0"/>
              <a:t>‹#›</a:t>
            </a:fld>
            <a:endParaRPr lang="en-US" dirty="0"/>
          </a:p>
        </p:txBody>
      </p:sp>
    </p:spTree>
    <p:extLst>
      <p:ext uri="{BB962C8B-B14F-4D97-AF65-F5344CB8AC3E}">
        <p14:creationId xmlns:p14="http://schemas.microsoft.com/office/powerpoint/2010/main" val="247707528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C9545388-10B0-8F48-B6FC-F66E38ADD02E}" type="datetimeFigureOut">
              <a:rPr lang="en-US" smtClean="0">
                <a:solidFill>
                  <a:prstClr val="black">
                    <a:tint val="75000"/>
                  </a:prstClr>
                </a:solidFill>
                <a:latin typeface="Calibri"/>
                <a:ea typeface="+mn-ea"/>
                <a:cs typeface="+mn-cs"/>
              </a:rPr>
              <a:pPr defTabSz="457200" eaLnBrk="1" fontAlgn="auto" hangingPunct="1">
                <a:spcBef>
                  <a:spcPts val="0"/>
                </a:spcBef>
                <a:spcAft>
                  <a:spcPts val="0"/>
                </a:spcAft>
              </a:pPr>
              <a:t>7/6/22</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E51BFA8C-8C67-704A-9F02-EB0E90943D7F}" type="slidenum">
              <a:rPr lang="en-US" smtClean="0">
                <a:solidFill>
                  <a:prstClr val="black">
                    <a:tint val="75000"/>
                  </a:prstClr>
                </a:solidFill>
                <a:latin typeface="Calibri"/>
                <a:ea typeface="+mn-ea"/>
                <a:cs typeface="+mn-cs"/>
              </a:rPr>
              <a:pPr defTabSz="457200" eaLnBrk="1" fontAlgn="auto" hangingPunct="1">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025058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7/6/22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dirty="0"/>
          </a:p>
        </p:txBody>
      </p:sp>
    </p:spTree>
    <p:extLst>
      <p:ext uri="{BB962C8B-B14F-4D97-AF65-F5344CB8AC3E}">
        <p14:creationId xmlns:p14="http://schemas.microsoft.com/office/powerpoint/2010/main" val="974556824"/>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759" r:id="rId1"/>
    <p:sldLayoutId id="2147483663"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7.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chart" Target="../charts/chart2.x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860168C-284E-7A42-9EBC-B6465AD99E2A}"/>
              </a:ext>
            </a:extLst>
          </p:cNvPr>
          <p:cNvSpPr>
            <a:spLocks noGrp="1"/>
          </p:cNvSpPr>
          <p:nvPr>
            <p:ph type="ctrTitle"/>
          </p:nvPr>
        </p:nvSpPr>
        <p:spPr>
          <a:xfrm>
            <a:off x="934872" y="982272"/>
            <a:ext cx="3388419" cy="4560970"/>
          </a:xfrm>
        </p:spPr>
        <p:txBody>
          <a:bodyPr vert="horz" lIns="91440" tIns="45720" rIns="91440" bIns="45720" rtlCol="0" anchor="ctr">
            <a:normAutofit/>
          </a:bodyPr>
          <a:lstStyle/>
          <a:p>
            <a:pPr algn="l"/>
            <a:r>
              <a:rPr lang="en-US" sz="4000" kern="1200" dirty="0">
                <a:solidFill>
                  <a:srgbClr val="FFFFFF"/>
                </a:solidFill>
                <a:latin typeface="+mj-lt"/>
                <a:ea typeface="+mj-ea"/>
                <a:cs typeface="+mj-cs"/>
              </a:rPr>
              <a:t>Gaps after college are adding time to the physician-scientist training path. Why we all should care.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itle 2">
            <a:extLst>
              <a:ext uri="{FF2B5EF4-FFF2-40B4-BE49-F238E27FC236}">
                <a16:creationId xmlns:a16="http://schemas.microsoft.com/office/drawing/2014/main" id="{F99C7F53-ADDA-2148-9A5A-916B84DDED0B}"/>
              </a:ext>
            </a:extLst>
          </p:cNvPr>
          <p:cNvSpPr>
            <a:spLocks noGrp="1"/>
          </p:cNvSpPr>
          <p:nvPr>
            <p:ph type="subTitle" idx="1"/>
          </p:nvPr>
        </p:nvSpPr>
        <p:spPr>
          <a:xfrm>
            <a:off x="5221862" y="1719618"/>
            <a:ext cx="5948831" cy="4334629"/>
          </a:xfrm>
        </p:spPr>
        <p:txBody>
          <a:bodyPr vert="horz" lIns="91440" tIns="45720" rIns="91440" bIns="45720" rtlCol="0" anchor="ctr">
            <a:normAutofit/>
          </a:bodyPr>
          <a:lstStyle/>
          <a:p>
            <a:pPr algn="l"/>
            <a:r>
              <a:rPr lang="en-US" dirty="0">
                <a:solidFill>
                  <a:srgbClr val="FEFFFF"/>
                </a:solidFill>
              </a:rPr>
              <a:t>Skip Brass, MD PhD (U. Penn MSTP)</a:t>
            </a:r>
          </a:p>
          <a:p>
            <a:pPr algn="l"/>
            <a:r>
              <a:rPr lang="en-US" dirty="0">
                <a:solidFill>
                  <a:srgbClr val="FEFFFF"/>
                </a:solidFill>
              </a:rPr>
              <a:t>Reiko Fitzsimonds, PhD (Yale U. MSTP)</a:t>
            </a:r>
          </a:p>
          <a:p>
            <a:pPr algn="l"/>
            <a:r>
              <a:rPr lang="en-US" dirty="0">
                <a:solidFill>
                  <a:srgbClr val="FEFFFF"/>
                </a:solidFill>
              </a:rPr>
              <a:t>Myles Akabas, MD PhD (Albert Einstein MSTP)</a:t>
            </a:r>
          </a:p>
          <a:p>
            <a:pPr algn="l"/>
            <a:endParaRPr lang="en-US" dirty="0">
              <a:solidFill>
                <a:srgbClr val="FEFFFF"/>
              </a:solidFill>
            </a:endParaRPr>
          </a:p>
          <a:p>
            <a:pPr algn="l"/>
            <a:r>
              <a:rPr lang="en-US" dirty="0">
                <a:solidFill>
                  <a:srgbClr val="FEFFFF"/>
                </a:solidFill>
              </a:rPr>
              <a:t>April 2022</a:t>
            </a:r>
          </a:p>
        </p:txBody>
      </p:sp>
      <p:pic>
        <p:nvPicPr>
          <p:cNvPr id="6" name="Audio 5">
            <a:hlinkClick r:id="" action="ppaction://media"/>
            <a:extLst>
              <a:ext uri="{FF2B5EF4-FFF2-40B4-BE49-F238E27FC236}">
                <a16:creationId xmlns:a16="http://schemas.microsoft.com/office/drawing/2014/main" id="{AF2068A9-57A0-7CB7-0DB8-434488595A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7561610"/>
      </p:ext>
    </p:extLst>
  </p:cSld>
  <p:clrMapOvr>
    <a:masterClrMapping/>
  </p:clrMapOvr>
  <mc:AlternateContent xmlns:mc="http://schemas.openxmlformats.org/markup-compatibility/2006" xmlns:p14="http://schemas.microsoft.com/office/powerpoint/2010/main">
    <mc:Choice Requires="p14">
      <p:transition spd="slow" p14:dur="2000" advTm="26090"/>
    </mc:Choice>
    <mc:Fallback xmlns="">
      <p:transition spd="slow" advTm="26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8F79CA7B-D7F3-6847-9184-56B3117AC665}"/>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lumMod val="95000"/>
                    <a:lumOff val="5000"/>
                  </a:schemeClr>
                </a:solidFill>
                <a:latin typeface="+mj-lt"/>
                <a:ea typeface="+mj-ea"/>
                <a:cs typeface="+mj-cs"/>
              </a:rPr>
              <a:t>Gap prevalence is increasing.</a:t>
            </a:r>
          </a:p>
          <a:p>
            <a:pPr algn="ctr">
              <a:lnSpc>
                <a:spcPct val="90000"/>
              </a:lnSpc>
              <a:spcBef>
                <a:spcPct val="0"/>
              </a:spcBef>
              <a:spcAft>
                <a:spcPts val="600"/>
              </a:spcAft>
            </a:pPr>
            <a:r>
              <a:rPr lang="en-US" sz="5400" b="1" dirty="0">
                <a:solidFill>
                  <a:schemeClr val="bg1">
                    <a:lumMod val="95000"/>
                    <a:lumOff val="5000"/>
                  </a:schemeClr>
                </a:solidFill>
                <a:latin typeface="+mj-lt"/>
                <a:ea typeface="+mj-ea"/>
                <a:cs typeface="+mj-cs"/>
              </a:rPr>
              <a:t>Why should a PSTP director care?</a:t>
            </a:r>
          </a:p>
        </p:txBody>
      </p:sp>
      <p:pic>
        <p:nvPicPr>
          <p:cNvPr id="3" name="Audio 2">
            <a:hlinkClick r:id="" action="ppaction://media"/>
            <a:extLst>
              <a:ext uri="{FF2B5EF4-FFF2-40B4-BE49-F238E27FC236}">
                <a16:creationId xmlns:a16="http://schemas.microsoft.com/office/drawing/2014/main" id="{12B20727-6345-EBB4-D4CE-C0612976AE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51674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5386"/>
    </mc:Choice>
    <mc:Fallback xmlns="">
      <p:transition spd="slow" advTm="25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178448" y="1316719"/>
            <a:ext cx="1507066" cy="1759026"/>
            <a:chOff x="817001" y="1057481"/>
            <a:chExt cx="1507066" cy="1759026"/>
          </a:xfrm>
        </p:grpSpPr>
        <p:pic>
          <p:nvPicPr>
            <p:cNvPr id="8" name="Picture 7"/>
            <p:cNvPicPr>
              <a:picLocks noChangeAspect="1"/>
            </p:cNvPicPr>
            <p:nvPr/>
          </p:nvPicPr>
          <p:blipFill>
            <a:blip r:embed="rId4"/>
            <a:stretch>
              <a:fillRect/>
            </a:stretch>
          </p:blipFill>
          <p:spPr>
            <a:xfrm rot="21411744" flipH="1">
              <a:off x="817001" y="1309441"/>
              <a:ext cx="1507066" cy="1507066"/>
            </a:xfrm>
            <a:prstGeom prst="rect">
              <a:avLst/>
            </a:prstGeom>
            <a:noFill/>
          </p:spPr>
        </p:pic>
        <p:grpSp>
          <p:nvGrpSpPr>
            <p:cNvPr id="4" name="Group 3"/>
            <p:cNvGrpSpPr/>
            <p:nvPr/>
          </p:nvGrpSpPr>
          <p:grpSpPr>
            <a:xfrm>
              <a:off x="1149614" y="1057481"/>
              <a:ext cx="832284" cy="1046248"/>
              <a:chOff x="1149614" y="1059598"/>
              <a:chExt cx="832284" cy="1046248"/>
            </a:xfrm>
          </p:grpSpPr>
          <p:pic>
            <p:nvPicPr>
              <p:cNvPr id="24" name="Picture 23"/>
              <p:cNvPicPr>
                <a:picLocks noChangeAspect="1"/>
              </p:cNvPicPr>
              <p:nvPr/>
            </p:nvPicPr>
            <p:blipFill>
              <a:blip r:embed="rId5"/>
              <a:stretch>
                <a:fillRect/>
              </a:stretch>
            </p:blipFill>
            <p:spPr>
              <a:xfrm>
                <a:off x="1149614" y="1277922"/>
                <a:ext cx="263742" cy="523124"/>
              </a:xfrm>
              <a:prstGeom prst="rect">
                <a:avLst/>
              </a:prstGeom>
            </p:spPr>
          </p:pic>
          <p:pic>
            <p:nvPicPr>
              <p:cNvPr id="25" name="Picture 24"/>
              <p:cNvPicPr>
                <a:picLocks noChangeAspect="1"/>
              </p:cNvPicPr>
              <p:nvPr/>
            </p:nvPicPr>
            <p:blipFill>
              <a:blip r:embed="rId5"/>
              <a:stretch>
                <a:fillRect/>
              </a:stretch>
            </p:blipFill>
            <p:spPr>
              <a:xfrm>
                <a:off x="1302014" y="1430322"/>
                <a:ext cx="263742" cy="523124"/>
              </a:xfrm>
              <a:prstGeom prst="rect">
                <a:avLst/>
              </a:prstGeom>
            </p:spPr>
          </p:pic>
          <p:pic>
            <p:nvPicPr>
              <p:cNvPr id="26" name="Picture 25"/>
              <p:cNvPicPr>
                <a:picLocks noChangeAspect="1"/>
              </p:cNvPicPr>
              <p:nvPr/>
            </p:nvPicPr>
            <p:blipFill>
              <a:blip r:embed="rId5"/>
              <a:stretch>
                <a:fillRect/>
              </a:stretch>
            </p:blipFill>
            <p:spPr>
              <a:xfrm>
                <a:off x="1454414" y="1582722"/>
                <a:ext cx="263742" cy="523124"/>
              </a:xfrm>
              <a:prstGeom prst="rect">
                <a:avLst/>
              </a:prstGeom>
            </p:spPr>
          </p:pic>
          <p:pic>
            <p:nvPicPr>
              <p:cNvPr id="27" name="Picture 26"/>
              <p:cNvPicPr>
                <a:picLocks noChangeAspect="1"/>
              </p:cNvPicPr>
              <p:nvPr/>
            </p:nvPicPr>
            <p:blipFill>
              <a:blip r:embed="rId5"/>
              <a:stretch>
                <a:fillRect/>
              </a:stretch>
            </p:blipFill>
            <p:spPr>
              <a:xfrm>
                <a:off x="1565756" y="1430322"/>
                <a:ext cx="263742" cy="523124"/>
              </a:xfrm>
              <a:prstGeom prst="rect">
                <a:avLst/>
              </a:prstGeom>
            </p:spPr>
          </p:pic>
          <p:pic>
            <p:nvPicPr>
              <p:cNvPr id="28" name="Picture 27"/>
              <p:cNvPicPr>
                <a:picLocks noChangeAspect="1"/>
              </p:cNvPicPr>
              <p:nvPr/>
            </p:nvPicPr>
            <p:blipFill>
              <a:blip r:embed="rId5"/>
              <a:stretch>
                <a:fillRect/>
              </a:stretch>
            </p:blipFill>
            <p:spPr>
              <a:xfrm>
                <a:off x="1718156" y="1277922"/>
                <a:ext cx="263742" cy="523124"/>
              </a:xfrm>
              <a:prstGeom prst="rect">
                <a:avLst/>
              </a:prstGeom>
            </p:spPr>
          </p:pic>
          <p:pic>
            <p:nvPicPr>
              <p:cNvPr id="29" name="Picture 28"/>
              <p:cNvPicPr>
                <a:picLocks noChangeAspect="1"/>
              </p:cNvPicPr>
              <p:nvPr/>
            </p:nvPicPr>
            <p:blipFill>
              <a:blip r:embed="rId5"/>
              <a:stretch>
                <a:fillRect/>
              </a:stretch>
            </p:blipFill>
            <p:spPr>
              <a:xfrm>
                <a:off x="1460561" y="1277922"/>
                <a:ext cx="263742" cy="523124"/>
              </a:xfrm>
              <a:prstGeom prst="rect">
                <a:avLst/>
              </a:prstGeom>
            </p:spPr>
          </p:pic>
          <p:pic>
            <p:nvPicPr>
              <p:cNvPr id="35" name="Picture 34"/>
              <p:cNvPicPr>
                <a:picLocks noChangeAspect="1"/>
              </p:cNvPicPr>
              <p:nvPr/>
            </p:nvPicPr>
            <p:blipFill>
              <a:blip r:embed="rId5"/>
              <a:stretch>
                <a:fillRect/>
              </a:stretch>
            </p:blipFill>
            <p:spPr>
              <a:xfrm>
                <a:off x="1359598" y="1059598"/>
                <a:ext cx="263742" cy="523124"/>
              </a:xfrm>
              <a:prstGeom prst="rect">
                <a:avLst/>
              </a:prstGeom>
            </p:spPr>
          </p:pic>
          <p:pic>
            <p:nvPicPr>
              <p:cNvPr id="36" name="Picture 35"/>
              <p:cNvPicPr>
                <a:picLocks noChangeAspect="1"/>
              </p:cNvPicPr>
              <p:nvPr/>
            </p:nvPicPr>
            <p:blipFill>
              <a:blip r:embed="rId5"/>
              <a:stretch>
                <a:fillRect/>
              </a:stretch>
            </p:blipFill>
            <p:spPr>
              <a:xfrm>
                <a:off x="1565756" y="1113855"/>
                <a:ext cx="263742" cy="523124"/>
              </a:xfrm>
              <a:prstGeom prst="rect">
                <a:avLst/>
              </a:prstGeom>
            </p:spPr>
          </p:pic>
          <p:grpSp>
            <p:nvGrpSpPr>
              <p:cNvPr id="122" name="Group 121"/>
              <p:cNvGrpSpPr/>
              <p:nvPr/>
            </p:nvGrpSpPr>
            <p:grpSpPr>
              <a:xfrm>
                <a:off x="1173233" y="1566012"/>
                <a:ext cx="128781" cy="141934"/>
                <a:chOff x="2015800" y="4037184"/>
                <a:chExt cx="128781" cy="141934"/>
              </a:xfrm>
            </p:grpSpPr>
            <p:sp>
              <p:nvSpPr>
                <p:cNvPr id="123" name="Block Arc 122"/>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Oval 123"/>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Oval 124"/>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6" name="Group 125"/>
              <p:cNvGrpSpPr/>
              <p:nvPr/>
            </p:nvGrpSpPr>
            <p:grpSpPr>
              <a:xfrm>
                <a:off x="1816981" y="1582722"/>
                <a:ext cx="128781" cy="141934"/>
                <a:chOff x="2041200" y="4037184"/>
                <a:chExt cx="128781" cy="141934"/>
              </a:xfrm>
            </p:grpSpPr>
            <p:sp>
              <p:nvSpPr>
                <p:cNvPr id="127" name="Block Arc 126"/>
                <p:cNvSpPr/>
                <p:nvPr/>
              </p:nvSpPr>
              <p:spPr>
                <a:xfrm flipV="1">
                  <a:off x="20412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Oval 127"/>
                <p:cNvSpPr/>
                <p:nvPr/>
              </p:nvSpPr>
              <p:spPr>
                <a:xfrm>
                  <a:off x="2044375"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Oval 128"/>
                <p:cNvSpPr/>
                <p:nvPr/>
              </p:nvSpPr>
              <p:spPr>
                <a:xfrm>
                  <a:off x="2108061"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0" name="Group 129"/>
              <p:cNvGrpSpPr/>
              <p:nvPr/>
            </p:nvGrpSpPr>
            <p:grpSpPr>
              <a:xfrm>
                <a:off x="1501365" y="1882479"/>
                <a:ext cx="128781" cy="141934"/>
                <a:chOff x="2015800" y="4037184"/>
                <a:chExt cx="128781" cy="141934"/>
              </a:xfrm>
            </p:grpSpPr>
            <p:sp>
              <p:nvSpPr>
                <p:cNvPr id="131" name="Block Arc 130"/>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Oval 131"/>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Oval 132"/>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5" name="Block Arc 134"/>
              <p:cNvSpPr/>
              <p:nvPr/>
            </p:nvSpPr>
            <p:spPr>
              <a:xfrm flipV="1">
                <a:off x="1636353" y="1454652"/>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Oval 135"/>
              <p:cNvSpPr/>
              <p:nvPr/>
            </p:nvSpPr>
            <p:spPr>
              <a:xfrm>
                <a:off x="1636353" y="1404793"/>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Oval 136"/>
              <p:cNvSpPr/>
              <p:nvPr/>
            </p:nvSpPr>
            <p:spPr>
              <a:xfrm>
                <a:off x="1700039" y="1404793"/>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3" name="Block Arc 152"/>
              <p:cNvSpPr/>
              <p:nvPr/>
            </p:nvSpPr>
            <p:spPr>
              <a:xfrm flipV="1">
                <a:off x="1653765" y="1794419"/>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Oval 153"/>
              <p:cNvSpPr/>
              <p:nvPr/>
            </p:nvSpPr>
            <p:spPr>
              <a:xfrm>
                <a:off x="1653765" y="1744560"/>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5" name="Oval 154"/>
              <p:cNvSpPr/>
              <p:nvPr/>
            </p:nvSpPr>
            <p:spPr>
              <a:xfrm>
                <a:off x="1717451" y="1744560"/>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8" name="Group 137"/>
              <p:cNvGrpSpPr/>
              <p:nvPr/>
            </p:nvGrpSpPr>
            <p:grpSpPr>
              <a:xfrm>
                <a:off x="1406515" y="1333826"/>
                <a:ext cx="128781" cy="141934"/>
                <a:chOff x="2015800" y="4037184"/>
                <a:chExt cx="128781" cy="141934"/>
              </a:xfrm>
            </p:grpSpPr>
            <p:sp>
              <p:nvSpPr>
                <p:cNvPr id="139" name="Block Arc 138"/>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Oval 139"/>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1" name="Oval 140"/>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2" name="Group 141"/>
              <p:cNvGrpSpPr/>
              <p:nvPr/>
            </p:nvGrpSpPr>
            <p:grpSpPr>
              <a:xfrm>
                <a:off x="1353896" y="1694701"/>
                <a:ext cx="128781" cy="141934"/>
                <a:chOff x="2015800" y="4037184"/>
                <a:chExt cx="128781" cy="141934"/>
              </a:xfrm>
            </p:grpSpPr>
            <p:sp>
              <p:nvSpPr>
                <p:cNvPr id="143" name="Block Arc 142"/>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Oval 143"/>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0" name="Block Arc 189"/>
              <p:cNvSpPr/>
              <p:nvPr/>
            </p:nvSpPr>
            <p:spPr>
              <a:xfrm flipV="1">
                <a:off x="1515703" y="1635627"/>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Oval 190"/>
              <p:cNvSpPr/>
              <p:nvPr/>
            </p:nvSpPr>
            <p:spPr>
              <a:xfrm>
                <a:off x="1515703" y="1585768"/>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2" name="Oval 191"/>
              <p:cNvSpPr/>
              <p:nvPr/>
            </p:nvSpPr>
            <p:spPr>
              <a:xfrm>
                <a:off x="1579389" y="1585768"/>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7" name="Group 6"/>
          <p:cNvGrpSpPr/>
          <p:nvPr/>
        </p:nvGrpSpPr>
        <p:grpSpPr>
          <a:xfrm rot="584106">
            <a:off x="1808621" y="3571620"/>
            <a:ext cx="6833831" cy="787400"/>
            <a:chOff x="1231900" y="2294467"/>
            <a:chExt cx="5621866" cy="787400"/>
          </a:xfrm>
        </p:grpSpPr>
        <p:sp>
          <p:nvSpPr>
            <p:cNvPr id="6" name="Oval 5"/>
            <p:cNvSpPr/>
            <p:nvPr/>
          </p:nvSpPr>
          <p:spPr>
            <a:xfrm>
              <a:off x="1231900" y="2294467"/>
              <a:ext cx="347133" cy="787400"/>
            </a:xfrm>
            <a:prstGeom prst="ellips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405467" y="2294467"/>
              <a:ext cx="5274733" cy="787400"/>
            </a:xfrm>
            <a:prstGeom prst="rect">
              <a:avLst/>
            </a:prstGeom>
            <a:solidFill>
              <a:srgbClr val="37609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0000"/>
                  </a:solidFill>
                </a:ln>
                <a:solidFill>
                  <a:prstClr val="white"/>
                </a:solidFill>
                <a:effectLst/>
                <a:uLnTx/>
                <a:uFillTx/>
                <a:latin typeface="Calibri"/>
                <a:ea typeface="+mn-ea"/>
                <a:cs typeface="+mn-cs"/>
              </a:endParaRPr>
            </a:p>
          </p:txBody>
        </p:sp>
        <p:sp>
          <p:nvSpPr>
            <p:cNvPr id="5" name="Oval 4"/>
            <p:cNvSpPr/>
            <p:nvPr/>
          </p:nvSpPr>
          <p:spPr>
            <a:xfrm>
              <a:off x="6506633" y="2294467"/>
              <a:ext cx="347133" cy="787400"/>
            </a:xfrm>
            <a:prstGeom prst="ellipse">
              <a:avLst/>
            </a:prstGeom>
            <a:solidFill>
              <a:srgbClr val="000000"/>
            </a:solid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 name="Block Arc 18"/>
          <p:cNvSpPr/>
          <p:nvPr/>
        </p:nvSpPr>
        <p:spPr>
          <a:xfrm rot="5984106">
            <a:off x="3879013" y="3603565"/>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Block Arc 19"/>
          <p:cNvSpPr/>
          <p:nvPr/>
        </p:nvSpPr>
        <p:spPr>
          <a:xfrm rot="5984106">
            <a:off x="5067938" y="3807544"/>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Block Arc 21"/>
          <p:cNvSpPr/>
          <p:nvPr/>
        </p:nvSpPr>
        <p:spPr>
          <a:xfrm rot="5984106">
            <a:off x="6568738" y="4065024"/>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rot="584106">
            <a:off x="3125320" y="3462434"/>
            <a:ext cx="7661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MD/PhD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Student</a:t>
            </a:r>
          </a:p>
        </p:txBody>
      </p:sp>
      <p:sp>
        <p:nvSpPr>
          <p:cNvPr id="32" name="TextBox 31"/>
          <p:cNvSpPr txBox="1"/>
          <p:nvPr/>
        </p:nvSpPr>
        <p:spPr>
          <a:xfrm rot="584106">
            <a:off x="4336206" y="3665008"/>
            <a:ext cx="79202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Resident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&amp; Fellow</a:t>
            </a:r>
          </a:p>
        </p:txBody>
      </p:sp>
      <p:sp>
        <p:nvSpPr>
          <p:cNvPr id="33" name="TextBox 32"/>
          <p:cNvSpPr txBox="1"/>
          <p:nvPr/>
        </p:nvSpPr>
        <p:spPr>
          <a:xfrm rot="584106">
            <a:off x="5497107" y="3914933"/>
            <a:ext cx="11913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Waiting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a:ea typeface="ＭＳ Ｐゴシック" pitchFamily="-108" charset="-128"/>
                <a:cs typeface="Arial"/>
              </a:rPr>
              <a:t>(Zombie Zone)</a:t>
            </a:r>
            <a:endPar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endParaRPr>
          </a:p>
        </p:txBody>
      </p:sp>
      <p:sp>
        <p:nvSpPr>
          <p:cNvPr id="34" name="TextBox 33"/>
          <p:cNvSpPr txBox="1"/>
          <p:nvPr/>
        </p:nvSpPr>
        <p:spPr>
          <a:xfrm rot="584106">
            <a:off x="7196897" y="4146246"/>
            <a:ext cx="68067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Junior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Faculty</a:t>
            </a:r>
          </a:p>
        </p:txBody>
      </p:sp>
      <p:sp>
        <p:nvSpPr>
          <p:cNvPr id="85" name="Freeform 84"/>
          <p:cNvSpPr/>
          <p:nvPr/>
        </p:nvSpPr>
        <p:spPr>
          <a:xfrm rot="1580827">
            <a:off x="3479965" y="4005138"/>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Freeform 85"/>
          <p:cNvSpPr/>
          <p:nvPr/>
        </p:nvSpPr>
        <p:spPr>
          <a:xfrm rot="1580827">
            <a:off x="4598964" y="4203631"/>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Freeform 87"/>
          <p:cNvSpPr/>
          <p:nvPr/>
        </p:nvSpPr>
        <p:spPr>
          <a:xfrm rot="1580827">
            <a:off x="7366398" y="4668743"/>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0" name="Freeform 219"/>
          <p:cNvSpPr/>
          <p:nvPr/>
        </p:nvSpPr>
        <p:spPr>
          <a:xfrm rot="1580827">
            <a:off x="5966332" y="4432232"/>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Rectangle 147"/>
          <p:cNvSpPr/>
          <p:nvPr/>
        </p:nvSpPr>
        <p:spPr>
          <a:xfrm>
            <a:off x="2944731" y="2875684"/>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24</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49" name="Rectangle 148"/>
          <p:cNvSpPr/>
          <p:nvPr/>
        </p:nvSpPr>
        <p:spPr>
          <a:xfrm>
            <a:off x="4245432" y="3079561"/>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32</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50" name="Rectangle 149"/>
          <p:cNvSpPr/>
          <p:nvPr/>
        </p:nvSpPr>
        <p:spPr>
          <a:xfrm>
            <a:off x="5413592" y="3276707"/>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38</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51" name="Rectangle 150"/>
          <p:cNvSpPr/>
          <p:nvPr/>
        </p:nvSpPr>
        <p:spPr>
          <a:xfrm>
            <a:off x="6901089" y="3555409"/>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43</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89" name="Oval 88"/>
          <p:cNvSpPr/>
          <p:nvPr/>
        </p:nvSpPr>
        <p:spPr>
          <a:xfrm>
            <a:off x="2006659" y="3062626"/>
            <a:ext cx="173959" cy="11727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8" name="Group 157"/>
          <p:cNvGrpSpPr/>
          <p:nvPr/>
        </p:nvGrpSpPr>
        <p:grpSpPr>
          <a:xfrm>
            <a:off x="8378687" y="4105589"/>
            <a:ext cx="1464757" cy="1235643"/>
            <a:chOff x="6816425" y="3741118"/>
            <a:chExt cx="1464757" cy="1235643"/>
          </a:xfrm>
        </p:grpSpPr>
        <p:cxnSp>
          <p:nvCxnSpPr>
            <p:cNvPr id="159" name="Straight Connector 158"/>
            <p:cNvCxnSpPr/>
            <p:nvPr/>
          </p:nvCxnSpPr>
          <p:spPr>
            <a:xfrm>
              <a:off x="6882399" y="4079712"/>
              <a:ext cx="430318" cy="712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6934959" y="4222529"/>
              <a:ext cx="312508" cy="1547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6816425" y="4314406"/>
              <a:ext cx="281133" cy="1918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942702" y="3983146"/>
              <a:ext cx="430318" cy="1383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63" name="Group 162"/>
            <p:cNvGrpSpPr/>
            <p:nvPr/>
          </p:nvGrpSpPr>
          <p:grpSpPr>
            <a:xfrm>
              <a:off x="7429528" y="3741118"/>
              <a:ext cx="425827" cy="425827"/>
              <a:chOff x="7297554" y="1996640"/>
              <a:chExt cx="425827" cy="425827"/>
            </a:xfrm>
          </p:grpSpPr>
          <p:sp>
            <p:nvSpPr>
              <p:cNvPr id="184" name="Sun 183"/>
              <p:cNvSpPr/>
              <p:nvPr/>
            </p:nvSpPr>
            <p:spPr>
              <a:xfrm>
                <a:off x="7297554" y="1996640"/>
                <a:ext cx="425827" cy="425827"/>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5" name="Block Arc 184"/>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6" name="Oval 185"/>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7" name="Oval 186"/>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4" name="Group 163"/>
            <p:cNvGrpSpPr/>
            <p:nvPr/>
          </p:nvGrpSpPr>
          <p:grpSpPr>
            <a:xfrm>
              <a:off x="7464800" y="4137140"/>
              <a:ext cx="425827" cy="425827"/>
              <a:chOff x="7297554" y="1996640"/>
              <a:chExt cx="425827" cy="425827"/>
            </a:xfrm>
          </p:grpSpPr>
          <p:sp>
            <p:nvSpPr>
              <p:cNvPr id="180" name="Sun 179"/>
              <p:cNvSpPr/>
              <p:nvPr/>
            </p:nvSpPr>
            <p:spPr>
              <a:xfrm>
                <a:off x="7297554" y="1996640"/>
                <a:ext cx="425827" cy="425827"/>
              </a:xfrm>
              <a:prstGeom prst="sun">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Block Arc 180"/>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2" name="Oval 181"/>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Oval 182"/>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5" name="Group 164"/>
            <p:cNvGrpSpPr/>
            <p:nvPr/>
          </p:nvGrpSpPr>
          <p:grpSpPr>
            <a:xfrm>
              <a:off x="7855355" y="4272957"/>
              <a:ext cx="425827" cy="425827"/>
              <a:chOff x="7297554" y="1996640"/>
              <a:chExt cx="425827" cy="425827"/>
            </a:xfrm>
          </p:grpSpPr>
          <p:sp>
            <p:nvSpPr>
              <p:cNvPr id="176" name="Sun 175"/>
              <p:cNvSpPr/>
              <p:nvPr/>
            </p:nvSpPr>
            <p:spPr>
              <a:xfrm>
                <a:off x="7297554" y="1996640"/>
                <a:ext cx="425827" cy="425827"/>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Block Arc 176"/>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Oval 177"/>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9" name="Oval 178"/>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6" name="Group 165"/>
            <p:cNvGrpSpPr/>
            <p:nvPr/>
          </p:nvGrpSpPr>
          <p:grpSpPr>
            <a:xfrm>
              <a:off x="7541689" y="4550934"/>
              <a:ext cx="425827" cy="425827"/>
              <a:chOff x="7297554" y="1996640"/>
              <a:chExt cx="425827" cy="425827"/>
            </a:xfrm>
          </p:grpSpPr>
          <p:sp>
            <p:nvSpPr>
              <p:cNvPr id="172" name="Sun 171"/>
              <p:cNvSpPr/>
              <p:nvPr/>
            </p:nvSpPr>
            <p:spPr>
              <a:xfrm>
                <a:off x="7297554" y="1996640"/>
                <a:ext cx="425827" cy="425827"/>
              </a:xfrm>
              <a:prstGeom prst="sun">
                <a:avLst/>
              </a:prstGeom>
              <a:solidFill>
                <a:srgbClr val="3D90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3" name="Block Arc 172"/>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Oval 173"/>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5" name="Oval 174"/>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7" name="Group 166"/>
            <p:cNvGrpSpPr/>
            <p:nvPr/>
          </p:nvGrpSpPr>
          <p:grpSpPr>
            <a:xfrm>
              <a:off x="7097558" y="4398702"/>
              <a:ext cx="425827" cy="425827"/>
              <a:chOff x="7297554" y="1996640"/>
              <a:chExt cx="425827" cy="425827"/>
            </a:xfrm>
          </p:grpSpPr>
          <p:sp>
            <p:nvSpPr>
              <p:cNvPr id="168" name="Sun 167"/>
              <p:cNvSpPr/>
              <p:nvPr/>
            </p:nvSpPr>
            <p:spPr>
              <a:xfrm>
                <a:off x="7297554" y="1996640"/>
                <a:ext cx="425827" cy="425827"/>
              </a:xfrm>
              <a:prstGeom prst="sun">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Block Arc 168"/>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Oval 169"/>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Oval 170"/>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30" name="Group 29"/>
          <p:cNvGrpSpPr/>
          <p:nvPr/>
        </p:nvGrpSpPr>
        <p:grpSpPr>
          <a:xfrm>
            <a:off x="-2399649" y="1062836"/>
            <a:ext cx="1151467" cy="953591"/>
            <a:chOff x="-1" y="1002209"/>
            <a:chExt cx="1151467" cy="953591"/>
          </a:xfrm>
        </p:grpSpPr>
        <p:sp>
          <p:nvSpPr>
            <p:cNvPr id="200" name="Rectangle 199"/>
            <p:cNvSpPr/>
            <p:nvPr/>
          </p:nvSpPr>
          <p:spPr>
            <a:xfrm>
              <a:off x="-1" y="1002209"/>
              <a:ext cx="1151467" cy="58477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504D">
                      <a:lumMod val="75000"/>
                    </a:srgbClr>
                  </a:solidFill>
                  <a:effectLst/>
                  <a:uLnTx/>
                  <a:uFillTx/>
                  <a:latin typeface="Arial"/>
                  <a:ea typeface="ＭＳ Ｐゴシック" pitchFamily="-108" charset="-128"/>
                  <a:cs typeface="Arial"/>
                </a:rPr>
                <a:t>If 100 start here</a:t>
              </a:r>
              <a:endParaRPr kumimoji="0" lang="en-US" sz="1600" b="1" i="0" u="none" strike="noStrike" kern="1200" cap="none" spc="0" normalizeH="0" baseline="0" noProof="0" dirty="0">
                <a:ln>
                  <a:noFill/>
                </a:ln>
                <a:solidFill>
                  <a:srgbClr val="C0504D">
                    <a:lumMod val="75000"/>
                  </a:srgbClr>
                </a:solidFill>
                <a:effectLst/>
                <a:uLnTx/>
                <a:uFillTx/>
                <a:latin typeface="Arial" charset="0"/>
                <a:ea typeface="ＭＳ Ｐゴシック" pitchFamily="-108" charset="-128"/>
                <a:cs typeface="+mn-cs"/>
              </a:endParaRPr>
            </a:p>
          </p:txBody>
        </p:sp>
        <p:sp>
          <p:nvSpPr>
            <p:cNvPr id="217" name="Right Arrow 216"/>
            <p:cNvSpPr/>
            <p:nvPr/>
          </p:nvSpPr>
          <p:spPr>
            <a:xfrm rot="668532">
              <a:off x="389469" y="1524000"/>
              <a:ext cx="355600" cy="431800"/>
            </a:xfrm>
            <a:prstGeom prst="rightArrow">
              <a:avLst/>
            </a:prstGeom>
            <a:solidFill>
              <a:srgbClr val="A70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3" name="Rectangle 202"/>
          <p:cNvSpPr/>
          <p:nvPr/>
        </p:nvSpPr>
        <p:spPr>
          <a:xfrm>
            <a:off x="1452098" y="255601"/>
            <a:ext cx="9330375" cy="1138773"/>
          </a:xfrm>
          <a:prstGeom prst="rect">
            <a:avLst/>
          </a:prstGeom>
        </p:spPr>
        <p:txBody>
          <a:bodyPr wrap="none">
            <a:spAutoFit/>
          </a:bodyPr>
          <a:lstStyle/>
          <a:p>
            <a:pPr marL="0" marR="0" lvl="0" indent="0" algn="ctr" defTabSz="969813"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4F81BD">
                    <a:lumMod val="75000"/>
                  </a:srgbClr>
                </a:solidFill>
                <a:effectLst/>
                <a:uLnTx/>
                <a:uFillTx/>
                <a:latin typeface="Arial"/>
                <a:ea typeface="ＭＳ Ｐゴシック" pitchFamily="-108" charset="-128"/>
                <a:cs typeface="Arial"/>
              </a:rPr>
              <a:t>The Physician-Scientist Training Path</a:t>
            </a:r>
          </a:p>
          <a:p>
            <a:pPr marL="0" marR="0" lvl="0" indent="0" algn="ctr" defTabSz="969813"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Arial"/>
                <a:ea typeface="ＭＳ Ｐゴシック" pitchFamily="-108" charset="-128"/>
                <a:cs typeface="Arial"/>
              </a:rPr>
              <a:t>Q: Why should a PSTP director care?</a:t>
            </a:r>
          </a:p>
        </p:txBody>
      </p:sp>
      <p:sp>
        <p:nvSpPr>
          <p:cNvPr id="202" name="Block Arc 201">
            <a:extLst>
              <a:ext uri="{FF2B5EF4-FFF2-40B4-BE49-F238E27FC236}">
                <a16:creationId xmlns:a16="http://schemas.microsoft.com/office/drawing/2014/main" id="{D93BC85E-E408-594A-89EE-AC46B6822D4C}"/>
              </a:ext>
            </a:extLst>
          </p:cNvPr>
          <p:cNvSpPr/>
          <p:nvPr/>
        </p:nvSpPr>
        <p:spPr>
          <a:xfrm rot="5984106">
            <a:off x="2581571" y="3387421"/>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TextBox 204">
            <a:extLst>
              <a:ext uri="{FF2B5EF4-FFF2-40B4-BE49-F238E27FC236}">
                <a16:creationId xmlns:a16="http://schemas.microsoft.com/office/drawing/2014/main" id="{751C4900-73BF-A842-A726-3D7E9B3DBEC4}"/>
              </a:ext>
            </a:extLst>
          </p:cNvPr>
          <p:cNvSpPr txBox="1"/>
          <p:nvPr/>
        </p:nvSpPr>
        <p:spPr>
          <a:xfrm rot="584106">
            <a:off x="2085452" y="3270832"/>
            <a:ext cx="522899"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Gap</a:t>
            </a:r>
            <a:endPar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endParaRPr>
          </a:p>
        </p:txBody>
      </p:sp>
      <p:sp>
        <p:nvSpPr>
          <p:cNvPr id="206" name="Rectangle 205">
            <a:extLst>
              <a:ext uri="{FF2B5EF4-FFF2-40B4-BE49-F238E27FC236}">
                <a16:creationId xmlns:a16="http://schemas.microsoft.com/office/drawing/2014/main" id="{78CD9645-CCA5-4D49-839A-3D8A2302773F}"/>
              </a:ext>
            </a:extLst>
          </p:cNvPr>
          <p:cNvSpPr/>
          <p:nvPr/>
        </p:nvSpPr>
        <p:spPr>
          <a:xfrm>
            <a:off x="2106128" y="2739123"/>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22</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209" name="Right Arrow 208">
            <a:extLst>
              <a:ext uri="{FF2B5EF4-FFF2-40B4-BE49-F238E27FC236}">
                <a16:creationId xmlns:a16="http://schemas.microsoft.com/office/drawing/2014/main" id="{7412525A-A6D7-4247-BEB7-9D5C899C8F08}"/>
              </a:ext>
            </a:extLst>
          </p:cNvPr>
          <p:cNvSpPr/>
          <p:nvPr/>
        </p:nvSpPr>
        <p:spPr>
          <a:xfrm rot="18170710">
            <a:off x="5520242" y="4724781"/>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4BB071C4-40A6-8143-BBF1-8C6AF6985A1C}"/>
              </a:ext>
            </a:extLst>
          </p:cNvPr>
          <p:cNvCxnSpPr>
            <a:cxnSpLocks/>
          </p:cNvCxnSpPr>
          <p:nvPr/>
        </p:nvCxnSpPr>
        <p:spPr>
          <a:xfrm flipV="1">
            <a:off x="5057828" y="5279375"/>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208" name="Right Arrow 207">
            <a:extLst>
              <a:ext uri="{FF2B5EF4-FFF2-40B4-BE49-F238E27FC236}">
                <a16:creationId xmlns:a16="http://schemas.microsoft.com/office/drawing/2014/main" id="{33E60217-80C5-524C-84E5-07D81198F95B}"/>
              </a:ext>
            </a:extLst>
          </p:cNvPr>
          <p:cNvSpPr/>
          <p:nvPr/>
        </p:nvSpPr>
        <p:spPr>
          <a:xfrm rot="18170710">
            <a:off x="3126853" y="4297089"/>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AF17D5C9-ED02-1844-B398-27EEC583B81F}"/>
              </a:ext>
            </a:extLst>
          </p:cNvPr>
          <p:cNvGrpSpPr/>
          <p:nvPr/>
        </p:nvGrpSpPr>
        <p:grpSpPr>
          <a:xfrm>
            <a:off x="2905799" y="4857393"/>
            <a:ext cx="1072437" cy="584425"/>
            <a:chOff x="3073430" y="4737199"/>
            <a:chExt cx="1072437" cy="584425"/>
          </a:xfrm>
        </p:grpSpPr>
        <p:cxnSp>
          <p:nvCxnSpPr>
            <p:cNvPr id="238" name="Straight Arrow Connector 237">
              <a:extLst>
                <a:ext uri="{FF2B5EF4-FFF2-40B4-BE49-F238E27FC236}">
                  <a16:creationId xmlns:a16="http://schemas.microsoft.com/office/drawing/2014/main" id="{EBB3F52B-D7D5-8048-B458-8344C92E4C4A}"/>
                </a:ext>
              </a:extLst>
            </p:cNvPr>
            <p:cNvCxnSpPr>
              <a:cxnSpLocks/>
            </p:cNvCxnSpPr>
            <p:nvPr/>
          </p:nvCxnSpPr>
          <p:spPr>
            <a:xfrm flipV="1">
              <a:off x="3136404" y="4737199"/>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3C9B5F6-4578-974B-B745-0A6BF196BEB9}"/>
                </a:ext>
              </a:extLst>
            </p:cNvPr>
            <p:cNvSpPr txBox="1"/>
            <p:nvPr/>
          </p:nvSpPr>
          <p:spPr>
            <a:xfrm>
              <a:off x="3073430" y="4798404"/>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degree</a:t>
              </a:r>
            </a:p>
          </p:txBody>
        </p:sp>
      </p:grpSp>
      <p:sp>
        <p:nvSpPr>
          <p:cNvPr id="120" name="TextBox 119">
            <a:extLst>
              <a:ext uri="{FF2B5EF4-FFF2-40B4-BE49-F238E27FC236}">
                <a16:creationId xmlns:a16="http://schemas.microsoft.com/office/drawing/2014/main" id="{B60B0410-418F-F740-84F8-3628A249B23B}"/>
              </a:ext>
            </a:extLst>
          </p:cNvPr>
          <p:cNvSpPr txBox="1"/>
          <p:nvPr/>
        </p:nvSpPr>
        <p:spPr>
          <a:xfrm>
            <a:off x="4980340" y="5312584"/>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first job</a:t>
            </a:r>
          </a:p>
        </p:txBody>
      </p:sp>
      <p:sp>
        <p:nvSpPr>
          <p:cNvPr id="3" name="Cloud 2">
            <a:extLst>
              <a:ext uri="{FF2B5EF4-FFF2-40B4-BE49-F238E27FC236}">
                <a16:creationId xmlns:a16="http://schemas.microsoft.com/office/drawing/2014/main" id="{EE5B448F-B850-B244-A276-42B6D35917B0}"/>
              </a:ext>
            </a:extLst>
          </p:cNvPr>
          <p:cNvSpPr/>
          <p:nvPr/>
        </p:nvSpPr>
        <p:spPr>
          <a:xfrm>
            <a:off x="9986155" y="3809062"/>
            <a:ext cx="1587296" cy="1082372"/>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Get a job as a physician-scientist</a:t>
            </a:r>
          </a:p>
        </p:txBody>
      </p:sp>
      <p:sp>
        <p:nvSpPr>
          <p:cNvPr id="110" name="Right Arrow 109">
            <a:extLst>
              <a:ext uri="{FF2B5EF4-FFF2-40B4-BE49-F238E27FC236}">
                <a16:creationId xmlns:a16="http://schemas.microsoft.com/office/drawing/2014/main" id="{888ED0E1-26E3-BB4C-A724-DB19F7D11028}"/>
              </a:ext>
            </a:extLst>
          </p:cNvPr>
          <p:cNvSpPr/>
          <p:nvPr/>
        </p:nvSpPr>
        <p:spPr>
          <a:xfrm rot="18170710">
            <a:off x="7518007" y="5072651"/>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7573EA2C-3298-F442-B981-763DB0F0A159}"/>
              </a:ext>
            </a:extLst>
          </p:cNvPr>
          <p:cNvSpPr txBox="1"/>
          <p:nvPr/>
        </p:nvSpPr>
        <p:spPr>
          <a:xfrm>
            <a:off x="6864861" y="5722311"/>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first R01</a:t>
            </a:r>
          </a:p>
        </p:txBody>
      </p:sp>
      <p:cxnSp>
        <p:nvCxnSpPr>
          <p:cNvPr id="112" name="Straight Arrow Connector 111">
            <a:extLst>
              <a:ext uri="{FF2B5EF4-FFF2-40B4-BE49-F238E27FC236}">
                <a16:creationId xmlns:a16="http://schemas.microsoft.com/office/drawing/2014/main" id="{8D7CF0C9-920D-F643-BBB0-0EF34DCAA468}"/>
              </a:ext>
            </a:extLst>
          </p:cNvPr>
          <p:cNvCxnSpPr>
            <a:cxnSpLocks/>
          </p:cNvCxnSpPr>
          <p:nvPr/>
        </p:nvCxnSpPr>
        <p:spPr>
          <a:xfrm flipV="1">
            <a:off x="6975480" y="5645886"/>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8E5AE962-60B4-7A4C-B2D0-AD95FB6AF3DF}"/>
              </a:ext>
            </a:extLst>
          </p:cNvPr>
          <p:cNvSpPr/>
          <p:nvPr/>
        </p:nvSpPr>
        <p:spPr>
          <a:xfrm>
            <a:off x="8292567" y="3764131"/>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46</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pic>
        <p:nvPicPr>
          <p:cNvPr id="9" name="Audio 8">
            <a:hlinkClick r:id="" action="ppaction://media"/>
            <a:extLst>
              <a:ext uri="{FF2B5EF4-FFF2-40B4-BE49-F238E27FC236}">
                <a16:creationId xmlns:a16="http://schemas.microsoft.com/office/drawing/2014/main" id="{24232445-0659-39F2-09C0-C1F8E0E639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05528011"/>
      </p:ext>
    </p:extLst>
  </p:cSld>
  <p:clrMapOvr>
    <a:masterClrMapping/>
  </p:clrMapOvr>
  <mc:AlternateContent xmlns:mc="http://schemas.openxmlformats.org/markup-compatibility/2006" xmlns:p14="http://schemas.microsoft.com/office/powerpoint/2010/main">
    <mc:Choice Requires="p14">
      <p:transition spd="slow" p14:dur="2000" advTm="26218"/>
    </mc:Choice>
    <mc:Fallback xmlns="">
      <p:transition spd="slow" advTm="26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178448" y="1316719"/>
            <a:ext cx="1507066" cy="1759026"/>
            <a:chOff x="817001" y="1057481"/>
            <a:chExt cx="1507066" cy="1759026"/>
          </a:xfrm>
        </p:grpSpPr>
        <p:pic>
          <p:nvPicPr>
            <p:cNvPr id="8" name="Picture 7"/>
            <p:cNvPicPr>
              <a:picLocks noChangeAspect="1"/>
            </p:cNvPicPr>
            <p:nvPr/>
          </p:nvPicPr>
          <p:blipFill>
            <a:blip r:embed="rId4"/>
            <a:stretch>
              <a:fillRect/>
            </a:stretch>
          </p:blipFill>
          <p:spPr>
            <a:xfrm rot="21411744" flipH="1">
              <a:off x="817001" y="1309441"/>
              <a:ext cx="1507066" cy="1507066"/>
            </a:xfrm>
            <a:prstGeom prst="rect">
              <a:avLst/>
            </a:prstGeom>
            <a:noFill/>
          </p:spPr>
        </p:pic>
        <p:grpSp>
          <p:nvGrpSpPr>
            <p:cNvPr id="4" name="Group 3"/>
            <p:cNvGrpSpPr/>
            <p:nvPr/>
          </p:nvGrpSpPr>
          <p:grpSpPr>
            <a:xfrm>
              <a:off x="1149614" y="1057481"/>
              <a:ext cx="832284" cy="1046248"/>
              <a:chOff x="1149614" y="1059598"/>
              <a:chExt cx="832284" cy="1046248"/>
            </a:xfrm>
          </p:grpSpPr>
          <p:pic>
            <p:nvPicPr>
              <p:cNvPr id="24" name="Picture 23"/>
              <p:cNvPicPr>
                <a:picLocks noChangeAspect="1"/>
              </p:cNvPicPr>
              <p:nvPr/>
            </p:nvPicPr>
            <p:blipFill>
              <a:blip r:embed="rId5"/>
              <a:stretch>
                <a:fillRect/>
              </a:stretch>
            </p:blipFill>
            <p:spPr>
              <a:xfrm>
                <a:off x="1149614" y="1277922"/>
                <a:ext cx="263742" cy="523124"/>
              </a:xfrm>
              <a:prstGeom prst="rect">
                <a:avLst/>
              </a:prstGeom>
            </p:spPr>
          </p:pic>
          <p:pic>
            <p:nvPicPr>
              <p:cNvPr id="25" name="Picture 24"/>
              <p:cNvPicPr>
                <a:picLocks noChangeAspect="1"/>
              </p:cNvPicPr>
              <p:nvPr/>
            </p:nvPicPr>
            <p:blipFill>
              <a:blip r:embed="rId5"/>
              <a:stretch>
                <a:fillRect/>
              </a:stretch>
            </p:blipFill>
            <p:spPr>
              <a:xfrm>
                <a:off x="1302014" y="1430322"/>
                <a:ext cx="263742" cy="523124"/>
              </a:xfrm>
              <a:prstGeom prst="rect">
                <a:avLst/>
              </a:prstGeom>
            </p:spPr>
          </p:pic>
          <p:pic>
            <p:nvPicPr>
              <p:cNvPr id="26" name="Picture 25"/>
              <p:cNvPicPr>
                <a:picLocks noChangeAspect="1"/>
              </p:cNvPicPr>
              <p:nvPr/>
            </p:nvPicPr>
            <p:blipFill>
              <a:blip r:embed="rId5"/>
              <a:stretch>
                <a:fillRect/>
              </a:stretch>
            </p:blipFill>
            <p:spPr>
              <a:xfrm>
                <a:off x="1454414" y="1582722"/>
                <a:ext cx="263742" cy="523124"/>
              </a:xfrm>
              <a:prstGeom prst="rect">
                <a:avLst/>
              </a:prstGeom>
            </p:spPr>
          </p:pic>
          <p:pic>
            <p:nvPicPr>
              <p:cNvPr id="27" name="Picture 26"/>
              <p:cNvPicPr>
                <a:picLocks noChangeAspect="1"/>
              </p:cNvPicPr>
              <p:nvPr/>
            </p:nvPicPr>
            <p:blipFill>
              <a:blip r:embed="rId5"/>
              <a:stretch>
                <a:fillRect/>
              </a:stretch>
            </p:blipFill>
            <p:spPr>
              <a:xfrm>
                <a:off x="1565756" y="1430322"/>
                <a:ext cx="263742" cy="523124"/>
              </a:xfrm>
              <a:prstGeom prst="rect">
                <a:avLst/>
              </a:prstGeom>
            </p:spPr>
          </p:pic>
          <p:pic>
            <p:nvPicPr>
              <p:cNvPr id="28" name="Picture 27"/>
              <p:cNvPicPr>
                <a:picLocks noChangeAspect="1"/>
              </p:cNvPicPr>
              <p:nvPr/>
            </p:nvPicPr>
            <p:blipFill>
              <a:blip r:embed="rId5"/>
              <a:stretch>
                <a:fillRect/>
              </a:stretch>
            </p:blipFill>
            <p:spPr>
              <a:xfrm>
                <a:off x="1718156" y="1277922"/>
                <a:ext cx="263742" cy="523124"/>
              </a:xfrm>
              <a:prstGeom prst="rect">
                <a:avLst/>
              </a:prstGeom>
            </p:spPr>
          </p:pic>
          <p:pic>
            <p:nvPicPr>
              <p:cNvPr id="29" name="Picture 28"/>
              <p:cNvPicPr>
                <a:picLocks noChangeAspect="1"/>
              </p:cNvPicPr>
              <p:nvPr/>
            </p:nvPicPr>
            <p:blipFill>
              <a:blip r:embed="rId5"/>
              <a:stretch>
                <a:fillRect/>
              </a:stretch>
            </p:blipFill>
            <p:spPr>
              <a:xfrm>
                <a:off x="1460561" y="1277922"/>
                <a:ext cx="263742" cy="523124"/>
              </a:xfrm>
              <a:prstGeom prst="rect">
                <a:avLst/>
              </a:prstGeom>
            </p:spPr>
          </p:pic>
          <p:pic>
            <p:nvPicPr>
              <p:cNvPr id="35" name="Picture 34"/>
              <p:cNvPicPr>
                <a:picLocks noChangeAspect="1"/>
              </p:cNvPicPr>
              <p:nvPr/>
            </p:nvPicPr>
            <p:blipFill>
              <a:blip r:embed="rId5"/>
              <a:stretch>
                <a:fillRect/>
              </a:stretch>
            </p:blipFill>
            <p:spPr>
              <a:xfrm>
                <a:off x="1359598" y="1059598"/>
                <a:ext cx="263742" cy="523124"/>
              </a:xfrm>
              <a:prstGeom prst="rect">
                <a:avLst/>
              </a:prstGeom>
            </p:spPr>
          </p:pic>
          <p:pic>
            <p:nvPicPr>
              <p:cNvPr id="36" name="Picture 35"/>
              <p:cNvPicPr>
                <a:picLocks noChangeAspect="1"/>
              </p:cNvPicPr>
              <p:nvPr/>
            </p:nvPicPr>
            <p:blipFill>
              <a:blip r:embed="rId5"/>
              <a:stretch>
                <a:fillRect/>
              </a:stretch>
            </p:blipFill>
            <p:spPr>
              <a:xfrm>
                <a:off x="1565756" y="1113855"/>
                <a:ext cx="263742" cy="523124"/>
              </a:xfrm>
              <a:prstGeom prst="rect">
                <a:avLst/>
              </a:prstGeom>
            </p:spPr>
          </p:pic>
          <p:grpSp>
            <p:nvGrpSpPr>
              <p:cNvPr id="122" name="Group 121"/>
              <p:cNvGrpSpPr/>
              <p:nvPr/>
            </p:nvGrpSpPr>
            <p:grpSpPr>
              <a:xfrm>
                <a:off x="1173233" y="1566012"/>
                <a:ext cx="128781" cy="141934"/>
                <a:chOff x="2015800" y="4037184"/>
                <a:chExt cx="128781" cy="141934"/>
              </a:xfrm>
            </p:grpSpPr>
            <p:sp>
              <p:nvSpPr>
                <p:cNvPr id="123" name="Block Arc 122"/>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Oval 123"/>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Oval 124"/>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6" name="Group 125"/>
              <p:cNvGrpSpPr/>
              <p:nvPr/>
            </p:nvGrpSpPr>
            <p:grpSpPr>
              <a:xfrm>
                <a:off x="1816981" y="1582722"/>
                <a:ext cx="128781" cy="141934"/>
                <a:chOff x="2041200" y="4037184"/>
                <a:chExt cx="128781" cy="141934"/>
              </a:xfrm>
            </p:grpSpPr>
            <p:sp>
              <p:nvSpPr>
                <p:cNvPr id="127" name="Block Arc 126"/>
                <p:cNvSpPr/>
                <p:nvPr/>
              </p:nvSpPr>
              <p:spPr>
                <a:xfrm flipV="1">
                  <a:off x="20412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Oval 127"/>
                <p:cNvSpPr/>
                <p:nvPr/>
              </p:nvSpPr>
              <p:spPr>
                <a:xfrm>
                  <a:off x="2044375"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Oval 128"/>
                <p:cNvSpPr/>
                <p:nvPr/>
              </p:nvSpPr>
              <p:spPr>
                <a:xfrm>
                  <a:off x="2108061"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0" name="Group 129"/>
              <p:cNvGrpSpPr/>
              <p:nvPr/>
            </p:nvGrpSpPr>
            <p:grpSpPr>
              <a:xfrm>
                <a:off x="1501365" y="1882479"/>
                <a:ext cx="128781" cy="141934"/>
                <a:chOff x="2015800" y="4037184"/>
                <a:chExt cx="128781" cy="141934"/>
              </a:xfrm>
            </p:grpSpPr>
            <p:sp>
              <p:nvSpPr>
                <p:cNvPr id="131" name="Block Arc 130"/>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Oval 131"/>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Oval 132"/>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5" name="Block Arc 134"/>
              <p:cNvSpPr/>
              <p:nvPr/>
            </p:nvSpPr>
            <p:spPr>
              <a:xfrm flipV="1">
                <a:off x="1636353" y="1454652"/>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Oval 135"/>
              <p:cNvSpPr/>
              <p:nvPr/>
            </p:nvSpPr>
            <p:spPr>
              <a:xfrm>
                <a:off x="1636353" y="1404793"/>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Oval 136"/>
              <p:cNvSpPr/>
              <p:nvPr/>
            </p:nvSpPr>
            <p:spPr>
              <a:xfrm>
                <a:off x="1700039" y="1404793"/>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3" name="Block Arc 152"/>
              <p:cNvSpPr/>
              <p:nvPr/>
            </p:nvSpPr>
            <p:spPr>
              <a:xfrm flipV="1">
                <a:off x="1653765" y="1794419"/>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Oval 153"/>
              <p:cNvSpPr/>
              <p:nvPr/>
            </p:nvSpPr>
            <p:spPr>
              <a:xfrm>
                <a:off x="1653765" y="1744560"/>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5" name="Oval 154"/>
              <p:cNvSpPr/>
              <p:nvPr/>
            </p:nvSpPr>
            <p:spPr>
              <a:xfrm>
                <a:off x="1717451" y="1744560"/>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8" name="Group 137"/>
              <p:cNvGrpSpPr/>
              <p:nvPr/>
            </p:nvGrpSpPr>
            <p:grpSpPr>
              <a:xfrm>
                <a:off x="1406515" y="1333826"/>
                <a:ext cx="128781" cy="141934"/>
                <a:chOff x="2015800" y="4037184"/>
                <a:chExt cx="128781" cy="141934"/>
              </a:xfrm>
            </p:grpSpPr>
            <p:sp>
              <p:nvSpPr>
                <p:cNvPr id="139" name="Block Arc 138"/>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Oval 139"/>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1" name="Oval 140"/>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2" name="Group 141"/>
              <p:cNvGrpSpPr/>
              <p:nvPr/>
            </p:nvGrpSpPr>
            <p:grpSpPr>
              <a:xfrm>
                <a:off x="1353896" y="1694701"/>
                <a:ext cx="128781" cy="141934"/>
                <a:chOff x="2015800" y="4037184"/>
                <a:chExt cx="128781" cy="141934"/>
              </a:xfrm>
            </p:grpSpPr>
            <p:sp>
              <p:nvSpPr>
                <p:cNvPr id="143" name="Block Arc 142"/>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Oval 143"/>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0" name="Block Arc 189"/>
              <p:cNvSpPr/>
              <p:nvPr/>
            </p:nvSpPr>
            <p:spPr>
              <a:xfrm flipV="1">
                <a:off x="1515703" y="1635627"/>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Oval 190"/>
              <p:cNvSpPr/>
              <p:nvPr/>
            </p:nvSpPr>
            <p:spPr>
              <a:xfrm>
                <a:off x="1515703" y="1585768"/>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2" name="Oval 191"/>
              <p:cNvSpPr/>
              <p:nvPr/>
            </p:nvSpPr>
            <p:spPr>
              <a:xfrm>
                <a:off x="1579389" y="1585768"/>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7" name="Group 6"/>
          <p:cNvGrpSpPr/>
          <p:nvPr/>
        </p:nvGrpSpPr>
        <p:grpSpPr>
          <a:xfrm rot="584106">
            <a:off x="1808621" y="3571620"/>
            <a:ext cx="6833831" cy="787400"/>
            <a:chOff x="1231900" y="2294467"/>
            <a:chExt cx="5621866" cy="787400"/>
          </a:xfrm>
        </p:grpSpPr>
        <p:sp>
          <p:nvSpPr>
            <p:cNvPr id="6" name="Oval 5"/>
            <p:cNvSpPr/>
            <p:nvPr/>
          </p:nvSpPr>
          <p:spPr>
            <a:xfrm>
              <a:off x="1231900" y="2294467"/>
              <a:ext cx="347133" cy="787400"/>
            </a:xfrm>
            <a:prstGeom prst="ellips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405467" y="2294467"/>
              <a:ext cx="5274733" cy="787400"/>
            </a:xfrm>
            <a:prstGeom prst="rect">
              <a:avLst/>
            </a:prstGeom>
            <a:solidFill>
              <a:srgbClr val="37609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0000"/>
                  </a:solidFill>
                </a:ln>
                <a:solidFill>
                  <a:prstClr val="white"/>
                </a:solidFill>
                <a:effectLst/>
                <a:uLnTx/>
                <a:uFillTx/>
                <a:latin typeface="Calibri"/>
                <a:ea typeface="+mn-ea"/>
                <a:cs typeface="+mn-cs"/>
              </a:endParaRPr>
            </a:p>
          </p:txBody>
        </p:sp>
        <p:sp>
          <p:nvSpPr>
            <p:cNvPr id="5" name="Oval 4"/>
            <p:cNvSpPr/>
            <p:nvPr/>
          </p:nvSpPr>
          <p:spPr>
            <a:xfrm>
              <a:off x="6506633" y="2294467"/>
              <a:ext cx="347133" cy="787400"/>
            </a:xfrm>
            <a:prstGeom prst="ellipse">
              <a:avLst/>
            </a:prstGeom>
            <a:solidFill>
              <a:srgbClr val="000000"/>
            </a:solid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 name="Block Arc 18"/>
          <p:cNvSpPr/>
          <p:nvPr/>
        </p:nvSpPr>
        <p:spPr>
          <a:xfrm rot="5984106">
            <a:off x="3879013" y="3603565"/>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Block Arc 19"/>
          <p:cNvSpPr/>
          <p:nvPr/>
        </p:nvSpPr>
        <p:spPr>
          <a:xfrm rot="5984106">
            <a:off x="5067938" y="3807544"/>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Block Arc 21"/>
          <p:cNvSpPr/>
          <p:nvPr/>
        </p:nvSpPr>
        <p:spPr>
          <a:xfrm rot="5984106">
            <a:off x="6568738" y="4065024"/>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rot="584106">
            <a:off x="3125320" y="3462434"/>
            <a:ext cx="7661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MD/PhD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Student</a:t>
            </a:r>
          </a:p>
        </p:txBody>
      </p:sp>
      <p:sp>
        <p:nvSpPr>
          <p:cNvPr id="32" name="TextBox 31"/>
          <p:cNvSpPr txBox="1"/>
          <p:nvPr/>
        </p:nvSpPr>
        <p:spPr>
          <a:xfrm rot="584106">
            <a:off x="4336206" y="3665008"/>
            <a:ext cx="79202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Resident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&amp; Fellow</a:t>
            </a:r>
          </a:p>
        </p:txBody>
      </p:sp>
      <p:sp>
        <p:nvSpPr>
          <p:cNvPr id="33" name="TextBox 32"/>
          <p:cNvSpPr txBox="1"/>
          <p:nvPr/>
        </p:nvSpPr>
        <p:spPr>
          <a:xfrm rot="584106">
            <a:off x="5497107" y="3914933"/>
            <a:ext cx="11913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Waiting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a:ea typeface="ＭＳ Ｐゴシック" pitchFamily="-108" charset="-128"/>
                <a:cs typeface="Arial"/>
              </a:rPr>
              <a:t>(Zombie Zone)</a:t>
            </a:r>
            <a:endPar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endParaRPr>
          </a:p>
        </p:txBody>
      </p:sp>
      <p:sp>
        <p:nvSpPr>
          <p:cNvPr id="34" name="TextBox 33"/>
          <p:cNvSpPr txBox="1"/>
          <p:nvPr/>
        </p:nvSpPr>
        <p:spPr>
          <a:xfrm rot="584106">
            <a:off x="7196897" y="4146246"/>
            <a:ext cx="68067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Junior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Faculty</a:t>
            </a:r>
          </a:p>
        </p:txBody>
      </p:sp>
      <p:sp>
        <p:nvSpPr>
          <p:cNvPr id="85" name="Freeform 84"/>
          <p:cNvSpPr/>
          <p:nvPr/>
        </p:nvSpPr>
        <p:spPr>
          <a:xfrm rot="1580827">
            <a:off x="3479965" y="4005138"/>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Freeform 85"/>
          <p:cNvSpPr/>
          <p:nvPr/>
        </p:nvSpPr>
        <p:spPr>
          <a:xfrm rot="1580827">
            <a:off x="4598964" y="4203631"/>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Freeform 87"/>
          <p:cNvSpPr/>
          <p:nvPr/>
        </p:nvSpPr>
        <p:spPr>
          <a:xfrm rot="1580827">
            <a:off x="7366398" y="4668743"/>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0" name="Freeform 219"/>
          <p:cNvSpPr/>
          <p:nvPr/>
        </p:nvSpPr>
        <p:spPr>
          <a:xfrm rot="1580827">
            <a:off x="5966332" y="4432232"/>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Rectangle 147"/>
          <p:cNvSpPr/>
          <p:nvPr/>
        </p:nvSpPr>
        <p:spPr>
          <a:xfrm>
            <a:off x="2944731" y="2875684"/>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24</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49" name="Rectangle 148"/>
          <p:cNvSpPr/>
          <p:nvPr/>
        </p:nvSpPr>
        <p:spPr>
          <a:xfrm>
            <a:off x="4245432" y="3079561"/>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32</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50" name="Rectangle 149"/>
          <p:cNvSpPr/>
          <p:nvPr/>
        </p:nvSpPr>
        <p:spPr>
          <a:xfrm>
            <a:off x="5413592" y="3276707"/>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38</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51" name="Rectangle 150"/>
          <p:cNvSpPr/>
          <p:nvPr/>
        </p:nvSpPr>
        <p:spPr>
          <a:xfrm>
            <a:off x="6901089" y="3555409"/>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43</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89" name="Oval 88"/>
          <p:cNvSpPr/>
          <p:nvPr/>
        </p:nvSpPr>
        <p:spPr>
          <a:xfrm>
            <a:off x="2006659" y="3062626"/>
            <a:ext cx="173959" cy="11727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8" name="Group 157"/>
          <p:cNvGrpSpPr/>
          <p:nvPr/>
        </p:nvGrpSpPr>
        <p:grpSpPr>
          <a:xfrm>
            <a:off x="8378687" y="4105589"/>
            <a:ext cx="1464757" cy="1235643"/>
            <a:chOff x="6816425" y="3741118"/>
            <a:chExt cx="1464757" cy="1235643"/>
          </a:xfrm>
        </p:grpSpPr>
        <p:cxnSp>
          <p:nvCxnSpPr>
            <p:cNvPr id="159" name="Straight Connector 158"/>
            <p:cNvCxnSpPr/>
            <p:nvPr/>
          </p:nvCxnSpPr>
          <p:spPr>
            <a:xfrm>
              <a:off x="6882399" y="4079712"/>
              <a:ext cx="430318" cy="712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6934959" y="4222529"/>
              <a:ext cx="312508" cy="1547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6816425" y="4314406"/>
              <a:ext cx="281133" cy="1918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942702" y="3983146"/>
              <a:ext cx="430318" cy="1383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63" name="Group 162"/>
            <p:cNvGrpSpPr/>
            <p:nvPr/>
          </p:nvGrpSpPr>
          <p:grpSpPr>
            <a:xfrm>
              <a:off x="7429528" y="3741118"/>
              <a:ext cx="425827" cy="425827"/>
              <a:chOff x="7297554" y="1996640"/>
              <a:chExt cx="425827" cy="425827"/>
            </a:xfrm>
          </p:grpSpPr>
          <p:sp>
            <p:nvSpPr>
              <p:cNvPr id="184" name="Sun 183"/>
              <p:cNvSpPr/>
              <p:nvPr/>
            </p:nvSpPr>
            <p:spPr>
              <a:xfrm>
                <a:off x="7297554" y="1996640"/>
                <a:ext cx="425827" cy="425827"/>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5" name="Block Arc 184"/>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6" name="Oval 185"/>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7" name="Oval 186"/>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4" name="Group 163"/>
            <p:cNvGrpSpPr/>
            <p:nvPr/>
          </p:nvGrpSpPr>
          <p:grpSpPr>
            <a:xfrm>
              <a:off x="7464800" y="4137140"/>
              <a:ext cx="425827" cy="425827"/>
              <a:chOff x="7297554" y="1996640"/>
              <a:chExt cx="425827" cy="425827"/>
            </a:xfrm>
          </p:grpSpPr>
          <p:sp>
            <p:nvSpPr>
              <p:cNvPr id="180" name="Sun 179"/>
              <p:cNvSpPr/>
              <p:nvPr/>
            </p:nvSpPr>
            <p:spPr>
              <a:xfrm>
                <a:off x="7297554" y="1996640"/>
                <a:ext cx="425827" cy="425827"/>
              </a:xfrm>
              <a:prstGeom prst="sun">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Block Arc 180"/>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2" name="Oval 181"/>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Oval 182"/>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5" name="Group 164"/>
            <p:cNvGrpSpPr/>
            <p:nvPr/>
          </p:nvGrpSpPr>
          <p:grpSpPr>
            <a:xfrm>
              <a:off x="7855355" y="4272957"/>
              <a:ext cx="425827" cy="425827"/>
              <a:chOff x="7297554" y="1996640"/>
              <a:chExt cx="425827" cy="425827"/>
            </a:xfrm>
          </p:grpSpPr>
          <p:sp>
            <p:nvSpPr>
              <p:cNvPr id="176" name="Sun 175"/>
              <p:cNvSpPr/>
              <p:nvPr/>
            </p:nvSpPr>
            <p:spPr>
              <a:xfrm>
                <a:off x="7297554" y="1996640"/>
                <a:ext cx="425827" cy="425827"/>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Block Arc 176"/>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Oval 177"/>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9" name="Oval 178"/>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6" name="Group 165"/>
            <p:cNvGrpSpPr/>
            <p:nvPr/>
          </p:nvGrpSpPr>
          <p:grpSpPr>
            <a:xfrm>
              <a:off x="7541689" y="4550934"/>
              <a:ext cx="425827" cy="425827"/>
              <a:chOff x="7297554" y="1996640"/>
              <a:chExt cx="425827" cy="425827"/>
            </a:xfrm>
          </p:grpSpPr>
          <p:sp>
            <p:nvSpPr>
              <p:cNvPr id="172" name="Sun 171"/>
              <p:cNvSpPr/>
              <p:nvPr/>
            </p:nvSpPr>
            <p:spPr>
              <a:xfrm>
                <a:off x="7297554" y="1996640"/>
                <a:ext cx="425827" cy="425827"/>
              </a:xfrm>
              <a:prstGeom prst="sun">
                <a:avLst/>
              </a:prstGeom>
              <a:solidFill>
                <a:srgbClr val="3D90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3" name="Block Arc 172"/>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Oval 173"/>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5" name="Oval 174"/>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7" name="Group 166"/>
            <p:cNvGrpSpPr/>
            <p:nvPr/>
          </p:nvGrpSpPr>
          <p:grpSpPr>
            <a:xfrm>
              <a:off x="7097558" y="4398702"/>
              <a:ext cx="425827" cy="425827"/>
              <a:chOff x="7297554" y="1996640"/>
              <a:chExt cx="425827" cy="425827"/>
            </a:xfrm>
          </p:grpSpPr>
          <p:sp>
            <p:nvSpPr>
              <p:cNvPr id="168" name="Sun 167"/>
              <p:cNvSpPr/>
              <p:nvPr/>
            </p:nvSpPr>
            <p:spPr>
              <a:xfrm>
                <a:off x="7297554" y="1996640"/>
                <a:ext cx="425827" cy="425827"/>
              </a:xfrm>
              <a:prstGeom prst="sun">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Block Arc 168"/>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Oval 169"/>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Oval 170"/>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30" name="Group 29"/>
          <p:cNvGrpSpPr/>
          <p:nvPr/>
        </p:nvGrpSpPr>
        <p:grpSpPr>
          <a:xfrm>
            <a:off x="-2399649" y="1062836"/>
            <a:ext cx="1151467" cy="953591"/>
            <a:chOff x="-1" y="1002209"/>
            <a:chExt cx="1151467" cy="953591"/>
          </a:xfrm>
        </p:grpSpPr>
        <p:sp>
          <p:nvSpPr>
            <p:cNvPr id="200" name="Rectangle 199"/>
            <p:cNvSpPr/>
            <p:nvPr/>
          </p:nvSpPr>
          <p:spPr>
            <a:xfrm>
              <a:off x="-1" y="1002209"/>
              <a:ext cx="1151467" cy="58477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504D">
                      <a:lumMod val="75000"/>
                    </a:srgbClr>
                  </a:solidFill>
                  <a:effectLst/>
                  <a:uLnTx/>
                  <a:uFillTx/>
                  <a:latin typeface="Arial"/>
                  <a:ea typeface="ＭＳ Ｐゴシック" pitchFamily="-108" charset="-128"/>
                  <a:cs typeface="Arial"/>
                </a:rPr>
                <a:t>If 100 start here</a:t>
              </a:r>
              <a:endParaRPr kumimoji="0" lang="en-US" sz="1600" b="1" i="0" u="none" strike="noStrike" kern="1200" cap="none" spc="0" normalizeH="0" baseline="0" noProof="0" dirty="0">
                <a:ln>
                  <a:noFill/>
                </a:ln>
                <a:solidFill>
                  <a:srgbClr val="C0504D">
                    <a:lumMod val="75000"/>
                  </a:srgbClr>
                </a:solidFill>
                <a:effectLst/>
                <a:uLnTx/>
                <a:uFillTx/>
                <a:latin typeface="Arial" charset="0"/>
                <a:ea typeface="ＭＳ Ｐゴシック" pitchFamily="-108" charset="-128"/>
                <a:cs typeface="+mn-cs"/>
              </a:endParaRPr>
            </a:p>
          </p:txBody>
        </p:sp>
        <p:sp>
          <p:nvSpPr>
            <p:cNvPr id="217" name="Right Arrow 216"/>
            <p:cNvSpPr/>
            <p:nvPr/>
          </p:nvSpPr>
          <p:spPr>
            <a:xfrm rot="668532">
              <a:off x="389469" y="1524000"/>
              <a:ext cx="355600" cy="431800"/>
            </a:xfrm>
            <a:prstGeom prst="rightArrow">
              <a:avLst/>
            </a:prstGeom>
            <a:solidFill>
              <a:srgbClr val="A70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3" name="Rectangle 202"/>
          <p:cNvSpPr/>
          <p:nvPr/>
        </p:nvSpPr>
        <p:spPr>
          <a:xfrm>
            <a:off x="1452098" y="255601"/>
            <a:ext cx="9330375" cy="1138773"/>
          </a:xfrm>
          <a:prstGeom prst="rect">
            <a:avLst/>
          </a:prstGeom>
        </p:spPr>
        <p:txBody>
          <a:bodyPr wrap="none">
            <a:spAutoFit/>
          </a:bodyPr>
          <a:lstStyle/>
          <a:p>
            <a:pPr marL="0" marR="0" lvl="0" indent="0" algn="ctr" defTabSz="969813"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4F81BD">
                    <a:lumMod val="75000"/>
                  </a:srgbClr>
                </a:solidFill>
                <a:effectLst/>
                <a:uLnTx/>
                <a:uFillTx/>
                <a:latin typeface="Arial"/>
                <a:ea typeface="ＭＳ Ｐゴシック" pitchFamily="-108" charset="-128"/>
                <a:cs typeface="Arial"/>
              </a:rPr>
              <a:t>The Physician-Scientist Training Path</a:t>
            </a:r>
          </a:p>
          <a:p>
            <a:pPr marL="0" marR="0" lvl="0" indent="0" algn="ctr" defTabSz="969813"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Arial"/>
                <a:ea typeface="ＭＳ Ｐゴシック" pitchFamily="-108" charset="-128"/>
                <a:cs typeface="Arial"/>
              </a:rPr>
              <a:t>Q: Why should a PSTP director care?</a:t>
            </a:r>
          </a:p>
        </p:txBody>
      </p:sp>
      <p:sp>
        <p:nvSpPr>
          <p:cNvPr id="202" name="Block Arc 201">
            <a:extLst>
              <a:ext uri="{FF2B5EF4-FFF2-40B4-BE49-F238E27FC236}">
                <a16:creationId xmlns:a16="http://schemas.microsoft.com/office/drawing/2014/main" id="{D93BC85E-E408-594A-89EE-AC46B6822D4C}"/>
              </a:ext>
            </a:extLst>
          </p:cNvPr>
          <p:cNvSpPr/>
          <p:nvPr/>
        </p:nvSpPr>
        <p:spPr>
          <a:xfrm rot="5984106">
            <a:off x="2581571" y="3387421"/>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TextBox 204">
            <a:extLst>
              <a:ext uri="{FF2B5EF4-FFF2-40B4-BE49-F238E27FC236}">
                <a16:creationId xmlns:a16="http://schemas.microsoft.com/office/drawing/2014/main" id="{751C4900-73BF-A842-A726-3D7E9B3DBEC4}"/>
              </a:ext>
            </a:extLst>
          </p:cNvPr>
          <p:cNvSpPr txBox="1"/>
          <p:nvPr/>
        </p:nvSpPr>
        <p:spPr>
          <a:xfrm rot="584106">
            <a:off x="2085452" y="3270832"/>
            <a:ext cx="522899"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Gap</a:t>
            </a:r>
            <a:endPar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endParaRPr>
          </a:p>
        </p:txBody>
      </p:sp>
      <p:sp>
        <p:nvSpPr>
          <p:cNvPr id="206" name="Rectangle 205">
            <a:extLst>
              <a:ext uri="{FF2B5EF4-FFF2-40B4-BE49-F238E27FC236}">
                <a16:creationId xmlns:a16="http://schemas.microsoft.com/office/drawing/2014/main" id="{78CD9645-CCA5-4D49-839A-3D8A2302773F}"/>
              </a:ext>
            </a:extLst>
          </p:cNvPr>
          <p:cNvSpPr/>
          <p:nvPr/>
        </p:nvSpPr>
        <p:spPr>
          <a:xfrm>
            <a:off x="2106128" y="2739123"/>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22</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209" name="Right Arrow 208">
            <a:extLst>
              <a:ext uri="{FF2B5EF4-FFF2-40B4-BE49-F238E27FC236}">
                <a16:creationId xmlns:a16="http://schemas.microsoft.com/office/drawing/2014/main" id="{7412525A-A6D7-4247-BEB7-9D5C899C8F08}"/>
              </a:ext>
            </a:extLst>
          </p:cNvPr>
          <p:cNvSpPr/>
          <p:nvPr/>
        </p:nvSpPr>
        <p:spPr>
          <a:xfrm rot="18170710">
            <a:off x="5520242" y="4724781"/>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4BB071C4-40A6-8143-BBF1-8C6AF6985A1C}"/>
              </a:ext>
            </a:extLst>
          </p:cNvPr>
          <p:cNvCxnSpPr>
            <a:cxnSpLocks/>
          </p:cNvCxnSpPr>
          <p:nvPr/>
        </p:nvCxnSpPr>
        <p:spPr>
          <a:xfrm flipV="1">
            <a:off x="5057828" y="5279375"/>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208" name="Right Arrow 207">
            <a:extLst>
              <a:ext uri="{FF2B5EF4-FFF2-40B4-BE49-F238E27FC236}">
                <a16:creationId xmlns:a16="http://schemas.microsoft.com/office/drawing/2014/main" id="{33E60217-80C5-524C-84E5-07D81198F95B}"/>
              </a:ext>
            </a:extLst>
          </p:cNvPr>
          <p:cNvSpPr/>
          <p:nvPr/>
        </p:nvSpPr>
        <p:spPr>
          <a:xfrm rot="18170710">
            <a:off x="3126853" y="4297089"/>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7" name="Right Arrow 206">
            <a:extLst>
              <a:ext uri="{FF2B5EF4-FFF2-40B4-BE49-F238E27FC236}">
                <a16:creationId xmlns:a16="http://schemas.microsoft.com/office/drawing/2014/main" id="{F99395E5-7F5F-2948-9F33-7241B28683F4}"/>
              </a:ext>
            </a:extLst>
          </p:cNvPr>
          <p:cNvSpPr/>
          <p:nvPr/>
        </p:nvSpPr>
        <p:spPr>
          <a:xfrm rot="18170710">
            <a:off x="1790653" y="4020362"/>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39" name="Straight Arrow Connector 238">
            <a:extLst>
              <a:ext uri="{FF2B5EF4-FFF2-40B4-BE49-F238E27FC236}">
                <a16:creationId xmlns:a16="http://schemas.microsoft.com/office/drawing/2014/main" id="{0BB6DF2D-EA60-A64F-A2D5-88EF16CA1D43}"/>
              </a:ext>
            </a:extLst>
          </p:cNvPr>
          <p:cNvCxnSpPr>
            <a:cxnSpLocks/>
          </p:cNvCxnSpPr>
          <p:nvPr/>
        </p:nvCxnSpPr>
        <p:spPr>
          <a:xfrm flipV="1">
            <a:off x="1188335" y="4622140"/>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AF17D5C9-ED02-1844-B398-27EEC583B81F}"/>
              </a:ext>
            </a:extLst>
          </p:cNvPr>
          <p:cNvGrpSpPr/>
          <p:nvPr/>
        </p:nvGrpSpPr>
        <p:grpSpPr>
          <a:xfrm>
            <a:off x="2905799" y="4857393"/>
            <a:ext cx="1072437" cy="584425"/>
            <a:chOff x="3073430" y="4737199"/>
            <a:chExt cx="1072437" cy="584425"/>
          </a:xfrm>
        </p:grpSpPr>
        <p:cxnSp>
          <p:nvCxnSpPr>
            <p:cNvPr id="238" name="Straight Arrow Connector 237">
              <a:extLst>
                <a:ext uri="{FF2B5EF4-FFF2-40B4-BE49-F238E27FC236}">
                  <a16:creationId xmlns:a16="http://schemas.microsoft.com/office/drawing/2014/main" id="{EBB3F52B-D7D5-8048-B458-8344C92E4C4A}"/>
                </a:ext>
              </a:extLst>
            </p:cNvPr>
            <p:cNvCxnSpPr>
              <a:cxnSpLocks/>
            </p:cNvCxnSpPr>
            <p:nvPr/>
          </p:nvCxnSpPr>
          <p:spPr>
            <a:xfrm flipV="1">
              <a:off x="3136404" y="4737199"/>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3C9B5F6-4578-974B-B745-0A6BF196BEB9}"/>
                </a:ext>
              </a:extLst>
            </p:cNvPr>
            <p:cNvSpPr txBox="1"/>
            <p:nvPr/>
          </p:nvSpPr>
          <p:spPr>
            <a:xfrm>
              <a:off x="3073430" y="4798404"/>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degree</a:t>
              </a:r>
            </a:p>
          </p:txBody>
        </p:sp>
      </p:grpSp>
      <p:sp>
        <p:nvSpPr>
          <p:cNvPr id="119" name="TextBox 118">
            <a:extLst>
              <a:ext uri="{FF2B5EF4-FFF2-40B4-BE49-F238E27FC236}">
                <a16:creationId xmlns:a16="http://schemas.microsoft.com/office/drawing/2014/main" id="{7493F251-1CCA-2846-965B-5674C088F00E}"/>
              </a:ext>
            </a:extLst>
          </p:cNvPr>
          <p:cNvSpPr txBox="1"/>
          <p:nvPr/>
        </p:nvSpPr>
        <p:spPr>
          <a:xfrm>
            <a:off x="1171872" y="4641571"/>
            <a:ext cx="1249776"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matriculation</a:t>
            </a:r>
          </a:p>
        </p:txBody>
      </p:sp>
      <p:sp>
        <p:nvSpPr>
          <p:cNvPr id="120" name="TextBox 119">
            <a:extLst>
              <a:ext uri="{FF2B5EF4-FFF2-40B4-BE49-F238E27FC236}">
                <a16:creationId xmlns:a16="http://schemas.microsoft.com/office/drawing/2014/main" id="{B60B0410-418F-F740-84F8-3628A249B23B}"/>
              </a:ext>
            </a:extLst>
          </p:cNvPr>
          <p:cNvSpPr txBox="1"/>
          <p:nvPr/>
        </p:nvSpPr>
        <p:spPr>
          <a:xfrm>
            <a:off x="4980340" y="5312584"/>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first job</a:t>
            </a:r>
          </a:p>
        </p:txBody>
      </p:sp>
      <p:sp>
        <p:nvSpPr>
          <p:cNvPr id="3" name="Cloud 2">
            <a:extLst>
              <a:ext uri="{FF2B5EF4-FFF2-40B4-BE49-F238E27FC236}">
                <a16:creationId xmlns:a16="http://schemas.microsoft.com/office/drawing/2014/main" id="{EE5B448F-B850-B244-A276-42B6D35917B0}"/>
              </a:ext>
            </a:extLst>
          </p:cNvPr>
          <p:cNvSpPr/>
          <p:nvPr/>
        </p:nvSpPr>
        <p:spPr>
          <a:xfrm>
            <a:off x="9986155" y="3809062"/>
            <a:ext cx="1587296" cy="1082372"/>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Get a job as a physician-scientist</a:t>
            </a:r>
          </a:p>
        </p:txBody>
      </p:sp>
      <p:sp>
        <p:nvSpPr>
          <p:cNvPr id="110" name="Right Arrow 109">
            <a:extLst>
              <a:ext uri="{FF2B5EF4-FFF2-40B4-BE49-F238E27FC236}">
                <a16:creationId xmlns:a16="http://schemas.microsoft.com/office/drawing/2014/main" id="{888ED0E1-26E3-BB4C-A724-DB19F7D11028}"/>
              </a:ext>
            </a:extLst>
          </p:cNvPr>
          <p:cNvSpPr/>
          <p:nvPr/>
        </p:nvSpPr>
        <p:spPr>
          <a:xfrm rot="18170710">
            <a:off x="7518007" y="5072651"/>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7573EA2C-3298-F442-B981-763DB0F0A159}"/>
              </a:ext>
            </a:extLst>
          </p:cNvPr>
          <p:cNvSpPr txBox="1"/>
          <p:nvPr/>
        </p:nvSpPr>
        <p:spPr>
          <a:xfrm>
            <a:off x="6864861" y="5722311"/>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first R01</a:t>
            </a:r>
          </a:p>
        </p:txBody>
      </p:sp>
      <p:cxnSp>
        <p:nvCxnSpPr>
          <p:cNvPr id="112" name="Straight Arrow Connector 111">
            <a:extLst>
              <a:ext uri="{FF2B5EF4-FFF2-40B4-BE49-F238E27FC236}">
                <a16:creationId xmlns:a16="http://schemas.microsoft.com/office/drawing/2014/main" id="{8D7CF0C9-920D-F643-BBB0-0EF34DCAA468}"/>
              </a:ext>
            </a:extLst>
          </p:cNvPr>
          <p:cNvCxnSpPr>
            <a:cxnSpLocks/>
          </p:cNvCxnSpPr>
          <p:nvPr/>
        </p:nvCxnSpPr>
        <p:spPr>
          <a:xfrm flipV="1">
            <a:off x="6975480" y="5645886"/>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8E5AE962-60B4-7A4C-B2D0-AD95FB6AF3DF}"/>
              </a:ext>
            </a:extLst>
          </p:cNvPr>
          <p:cNvSpPr/>
          <p:nvPr/>
        </p:nvSpPr>
        <p:spPr>
          <a:xfrm>
            <a:off x="8292567" y="3764131"/>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46</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pic>
        <p:nvPicPr>
          <p:cNvPr id="9" name="Audio 8">
            <a:hlinkClick r:id="" action="ppaction://media"/>
            <a:extLst>
              <a:ext uri="{FF2B5EF4-FFF2-40B4-BE49-F238E27FC236}">
                <a16:creationId xmlns:a16="http://schemas.microsoft.com/office/drawing/2014/main" id="{22363FD6-7989-70B5-6210-38539D3276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42519925"/>
      </p:ext>
    </p:extLst>
  </p:cSld>
  <p:clrMapOvr>
    <a:masterClrMapping/>
  </p:clrMapOvr>
  <mc:AlternateContent xmlns:mc="http://schemas.openxmlformats.org/markup-compatibility/2006" xmlns:p14="http://schemas.microsoft.com/office/powerpoint/2010/main">
    <mc:Choice Requires="p14">
      <p:transition spd="slow" p14:dur="2000" advTm="30848"/>
    </mc:Choice>
    <mc:Fallback xmlns="">
      <p:transition spd="slow" advTm="30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178448" y="1316719"/>
            <a:ext cx="1507066" cy="1759026"/>
            <a:chOff x="817001" y="1057481"/>
            <a:chExt cx="1507066" cy="1759026"/>
          </a:xfrm>
        </p:grpSpPr>
        <p:pic>
          <p:nvPicPr>
            <p:cNvPr id="8" name="Picture 7"/>
            <p:cNvPicPr>
              <a:picLocks noChangeAspect="1"/>
            </p:cNvPicPr>
            <p:nvPr/>
          </p:nvPicPr>
          <p:blipFill>
            <a:blip r:embed="rId4"/>
            <a:stretch>
              <a:fillRect/>
            </a:stretch>
          </p:blipFill>
          <p:spPr>
            <a:xfrm rot="21411744" flipH="1">
              <a:off x="817001" y="1309441"/>
              <a:ext cx="1507066" cy="1507066"/>
            </a:xfrm>
            <a:prstGeom prst="rect">
              <a:avLst/>
            </a:prstGeom>
            <a:noFill/>
          </p:spPr>
        </p:pic>
        <p:grpSp>
          <p:nvGrpSpPr>
            <p:cNvPr id="4" name="Group 3"/>
            <p:cNvGrpSpPr/>
            <p:nvPr/>
          </p:nvGrpSpPr>
          <p:grpSpPr>
            <a:xfrm>
              <a:off x="1149614" y="1057481"/>
              <a:ext cx="832284" cy="1046248"/>
              <a:chOff x="1149614" y="1059598"/>
              <a:chExt cx="832284" cy="1046248"/>
            </a:xfrm>
          </p:grpSpPr>
          <p:pic>
            <p:nvPicPr>
              <p:cNvPr id="24" name="Picture 23"/>
              <p:cNvPicPr>
                <a:picLocks noChangeAspect="1"/>
              </p:cNvPicPr>
              <p:nvPr/>
            </p:nvPicPr>
            <p:blipFill>
              <a:blip r:embed="rId5"/>
              <a:stretch>
                <a:fillRect/>
              </a:stretch>
            </p:blipFill>
            <p:spPr>
              <a:xfrm>
                <a:off x="1149614" y="1277922"/>
                <a:ext cx="263742" cy="523124"/>
              </a:xfrm>
              <a:prstGeom prst="rect">
                <a:avLst/>
              </a:prstGeom>
            </p:spPr>
          </p:pic>
          <p:pic>
            <p:nvPicPr>
              <p:cNvPr id="25" name="Picture 24"/>
              <p:cNvPicPr>
                <a:picLocks noChangeAspect="1"/>
              </p:cNvPicPr>
              <p:nvPr/>
            </p:nvPicPr>
            <p:blipFill>
              <a:blip r:embed="rId5"/>
              <a:stretch>
                <a:fillRect/>
              </a:stretch>
            </p:blipFill>
            <p:spPr>
              <a:xfrm>
                <a:off x="1302014" y="1430322"/>
                <a:ext cx="263742" cy="523124"/>
              </a:xfrm>
              <a:prstGeom prst="rect">
                <a:avLst/>
              </a:prstGeom>
            </p:spPr>
          </p:pic>
          <p:pic>
            <p:nvPicPr>
              <p:cNvPr id="26" name="Picture 25"/>
              <p:cNvPicPr>
                <a:picLocks noChangeAspect="1"/>
              </p:cNvPicPr>
              <p:nvPr/>
            </p:nvPicPr>
            <p:blipFill>
              <a:blip r:embed="rId5"/>
              <a:stretch>
                <a:fillRect/>
              </a:stretch>
            </p:blipFill>
            <p:spPr>
              <a:xfrm>
                <a:off x="1454414" y="1582722"/>
                <a:ext cx="263742" cy="523124"/>
              </a:xfrm>
              <a:prstGeom prst="rect">
                <a:avLst/>
              </a:prstGeom>
            </p:spPr>
          </p:pic>
          <p:pic>
            <p:nvPicPr>
              <p:cNvPr id="27" name="Picture 26"/>
              <p:cNvPicPr>
                <a:picLocks noChangeAspect="1"/>
              </p:cNvPicPr>
              <p:nvPr/>
            </p:nvPicPr>
            <p:blipFill>
              <a:blip r:embed="rId5"/>
              <a:stretch>
                <a:fillRect/>
              </a:stretch>
            </p:blipFill>
            <p:spPr>
              <a:xfrm>
                <a:off x="1565756" y="1430322"/>
                <a:ext cx="263742" cy="523124"/>
              </a:xfrm>
              <a:prstGeom prst="rect">
                <a:avLst/>
              </a:prstGeom>
            </p:spPr>
          </p:pic>
          <p:pic>
            <p:nvPicPr>
              <p:cNvPr id="28" name="Picture 27"/>
              <p:cNvPicPr>
                <a:picLocks noChangeAspect="1"/>
              </p:cNvPicPr>
              <p:nvPr/>
            </p:nvPicPr>
            <p:blipFill>
              <a:blip r:embed="rId5"/>
              <a:stretch>
                <a:fillRect/>
              </a:stretch>
            </p:blipFill>
            <p:spPr>
              <a:xfrm>
                <a:off x="1718156" y="1277922"/>
                <a:ext cx="263742" cy="523124"/>
              </a:xfrm>
              <a:prstGeom prst="rect">
                <a:avLst/>
              </a:prstGeom>
            </p:spPr>
          </p:pic>
          <p:pic>
            <p:nvPicPr>
              <p:cNvPr id="29" name="Picture 28"/>
              <p:cNvPicPr>
                <a:picLocks noChangeAspect="1"/>
              </p:cNvPicPr>
              <p:nvPr/>
            </p:nvPicPr>
            <p:blipFill>
              <a:blip r:embed="rId5"/>
              <a:stretch>
                <a:fillRect/>
              </a:stretch>
            </p:blipFill>
            <p:spPr>
              <a:xfrm>
                <a:off x="1460561" y="1277922"/>
                <a:ext cx="263742" cy="523124"/>
              </a:xfrm>
              <a:prstGeom prst="rect">
                <a:avLst/>
              </a:prstGeom>
            </p:spPr>
          </p:pic>
          <p:pic>
            <p:nvPicPr>
              <p:cNvPr id="35" name="Picture 34"/>
              <p:cNvPicPr>
                <a:picLocks noChangeAspect="1"/>
              </p:cNvPicPr>
              <p:nvPr/>
            </p:nvPicPr>
            <p:blipFill>
              <a:blip r:embed="rId5"/>
              <a:stretch>
                <a:fillRect/>
              </a:stretch>
            </p:blipFill>
            <p:spPr>
              <a:xfrm>
                <a:off x="1359598" y="1059598"/>
                <a:ext cx="263742" cy="523124"/>
              </a:xfrm>
              <a:prstGeom prst="rect">
                <a:avLst/>
              </a:prstGeom>
            </p:spPr>
          </p:pic>
          <p:pic>
            <p:nvPicPr>
              <p:cNvPr id="36" name="Picture 35"/>
              <p:cNvPicPr>
                <a:picLocks noChangeAspect="1"/>
              </p:cNvPicPr>
              <p:nvPr/>
            </p:nvPicPr>
            <p:blipFill>
              <a:blip r:embed="rId5"/>
              <a:stretch>
                <a:fillRect/>
              </a:stretch>
            </p:blipFill>
            <p:spPr>
              <a:xfrm>
                <a:off x="1565756" y="1113855"/>
                <a:ext cx="263742" cy="523124"/>
              </a:xfrm>
              <a:prstGeom prst="rect">
                <a:avLst/>
              </a:prstGeom>
            </p:spPr>
          </p:pic>
          <p:grpSp>
            <p:nvGrpSpPr>
              <p:cNvPr id="122" name="Group 121"/>
              <p:cNvGrpSpPr/>
              <p:nvPr/>
            </p:nvGrpSpPr>
            <p:grpSpPr>
              <a:xfrm>
                <a:off x="1173233" y="1566012"/>
                <a:ext cx="128781" cy="141934"/>
                <a:chOff x="2015800" y="4037184"/>
                <a:chExt cx="128781" cy="141934"/>
              </a:xfrm>
            </p:grpSpPr>
            <p:sp>
              <p:nvSpPr>
                <p:cNvPr id="123" name="Block Arc 122"/>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Oval 123"/>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Oval 124"/>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6" name="Group 125"/>
              <p:cNvGrpSpPr/>
              <p:nvPr/>
            </p:nvGrpSpPr>
            <p:grpSpPr>
              <a:xfrm>
                <a:off x="1816981" y="1582722"/>
                <a:ext cx="128781" cy="141934"/>
                <a:chOff x="2041200" y="4037184"/>
                <a:chExt cx="128781" cy="141934"/>
              </a:xfrm>
            </p:grpSpPr>
            <p:sp>
              <p:nvSpPr>
                <p:cNvPr id="127" name="Block Arc 126"/>
                <p:cNvSpPr/>
                <p:nvPr/>
              </p:nvSpPr>
              <p:spPr>
                <a:xfrm flipV="1">
                  <a:off x="20412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Oval 127"/>
                <p:cNvSpPr/>
                <p:nvPr/>
              </p:nvSpPr>
              <p:spPr>
                <a:xfrm>
                  <a:off x="2044375"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Oval 128"/>
                <p:cNvSpPr/>
                <p:nvPr/>
              </p:nvSpPr>
              <p:spPr>
                <a:xfrm>
                  <a:off x="2108061"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0" name="Group 129"/>
              <p:cNvGrpSpPr/>
              <p:nvPr/>
            </p:nvGrpSpPr>
            <p:grpSpPr>
              <a:xfrm>
                <a:off x="1501365" y="1882479"/>
                <a:ext cx="128781" cy="141934"/>
                <a:chOff x="2015800" y="4037184"/>
                <a:chExt cx="128781" cy="141934"/>
              </a:xfrm>
            </p:grpSpPr>
            <p:sp>
              <p:nvSpPr>
                <p:cNvPr id="131" name="Block Arc 130"/>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Oval 131"/>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Oval 132"/>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5" name="Block Arc 134"/>
              <p:cNvSpPr/>
              <p:nvPr/>
            </p:nvSpPr>
            <p:spPr>
              <a:xfrm flipV="1">
                <a:off x="1636353" y="1454652"/>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Oval 135"/>
              <p:cNvSpPr/>
              <p:nvPr/>
            </p:nvSpPr>
            <p:spPr>
              <a:xfrm>
                <a:off x="1636353" y="1404793"/>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Oval 136"/>
              <p:cNvSpPr/>
              <p:nvPr/>
            </p:nvSpPr>
            <p:spPr>
              <a:xfrm>
                <a:off x="1700039" y="1404793"/>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3" name="Block Arc 152"/>
              <p:cNvSpPr/>
              <p:nvPr/>
            </p:nvSpPr>
            <p:spPr>
              <a:xfrm flipV="1">
                <a:off x="1653765" y="1794419"/>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Oval 153"/>
              <p:cNvSpPr/>
              <p:nvPr/>
            </p:nvSpPr>
            <p:spPr>
              <a:xfrm>
                <a:off x="1653765" y="1744560"/>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5" name="Oval 154"/>
              <p:cNvSpPr/>
              <p:nvPr/>
            </p:nvSpPr>
            <p:spPr>
              <a:xfrm>
                <a:off x="1717451" y="1744560"/>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8" name="Group 137"/>
              <p:cNvGrpSpPr/>
              <p:nvPr/>
            </p:nvGrpSpPr>
            <p:grpSpPr>
              <a:xfrm>
                <a:off x="1406515" y="1333826"/>
                <a:ext cx="128781" cy="141934"/>
                <a:chOff x="2015800" y="4037184"/>
                <a:chExt cx="128781" cy="141934"/>
              </a:xfrm>
            </p:grpSpPr>
            <p:sp>
              <p:nvSpPr>
                <p:cNvPr id="139" name="Block Arc 138"/>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Oval 139"/>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1" name="Oval 140"/>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2" name="Group 141"/>
              <p:cNvGrpSpPr/>
              <p:nvPr/>
            </p:nvGrpSpPr>
            <p:grpSpPr>
              <a:xfrm>
                <a:off x="1353896" y="1694701"/>
                <a:ext cx="128781" cy="141934"/>
                <a:chOff x="2015800" y="4037184"/>
                <a:chExt cx="128781" cy="141934"/>
              </a:xfrm>
            </p:grpSpPr>
            <p:sp>
              <p:nvSpPr>
                <p:cNvPr id="143" name="Block Arc 142"/>
                <p:cNvSpPr/>
                <p:nvPr/>
              </p:nvSpPr>
              <p:spPr>
                <a:xfrm flipV="1">
                  <a:off x="2015800" y="4087043"/>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Oval 143"/>
                <p:cNvSpPr/>
                <p:nvPr/>
              </p:nvSpPr>
              <p:spPr>
                <a:xfrm>
                  <a:off x="2015800"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2079486" y="4037184"/>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0" name="Block Arc 189"/>
              <p:cNvSpPr/>
              <p:nvPr/>
            </p:nvSpPr>
            <p:spPr>
              <a:xfrm flipV="1">
                <a:off x="1515703" y="1635627"/>
                <a:ext cx="128781" cy="92075"/>
              </a:xfrm>
              <a:prstGeom prst="blockArc">
                <a:avLst/>
              </a:prstGeom>
              <a:solidFill>
                <a:srgbClr val="0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Oval 190"/>
              <p:cNvSpPr/>
              <p:nvPr/>
            </p:nvSpPr>
            <p:spPr>
              <a:xfrm>
                <a:off x="1515703" y="1585768"/>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2" name="Oval 191"/>
              <p:cNvSpPr/>
              <p:nvPr/>
            </p:nvSpPr>
            <p:spPr>
              <a:xfrm>
                <a:off x="1579389" y="1585768"/>
                <a:ext cx="45720" cy="4572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7" name="Group 6"/>
          <p:cNvGrpSpPr/>
          <p:nvPr/>
        </p:nvGrpSpPr>
        <p:grpSpPr>
          <a:xfrm rot="584106">
            <a:off x="1808621" y="3571620"/>
            <a:ext cx="6833831" cy="787400"/>
            <a:chOff x="1231900" y="2294467"/>
            <a:chExt cx="5621866" cy="787400"/>
          </a:xfrm>
        </p:grpSpPr>
        <p:sp>
          <p:nvSpPr>
            <p:cNvPr id="6" name="Oval 5"/>
            <p:cNvSpPr/>
            <p:nvPr/>
          </p:nvSpPr>
          <p:spPr>
            <a:xfrm>
              <a:off x="1231900" y="2294467"/>
              <a:ext cx="347133" cy="787400"/>
            </a:xfrm>
            <a:prstGeom prst="ellips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405467" y="2294467"/>
              <a:ext cx="5274733" cy="787400"/>
            </a:xfrm>
            <a:prstGeom prst="rect">
              <a:avLst/>
            </a:prstGeom>
            <a:solidFill>
              <a:srgbClr val="37609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0000"/>
                  </a:solidFill>
                </a:ln>
                <a:solidFill>
                  <a:prstClr val="white"/>
                </a:solidFill>
                <a:effectLst/>
                <a:uLnTx/>
                <a:uFillTx/>
                <a:latin typeface="Calibri"/>
                <a:ea typeface="+mn-ea"/>
                <a:cs typeface="+mn-cs"/>
              </a:endParaRPr>
            </a:p>
          </p:txBody>
        </p:sp>
        <p:sp>
          <p:nvSpPr>
            <p:cNvPr id="5" name="Oval 4"/>
            <p:cNvSpPr/>
            <p:nvPr/>
          </p:nvSpPr>
          <p:spPr>
            <a:xfrm>
              <a:off x="6506633" y="2294467"/>
              <a:ext cx="347133" cy="787400"/>
            </a:xfrm>
            <a:prstGeom prst="ellipse">
              <a:avLst/>
            </a:prstGeom>
            <a:solidFill>
              <a:srgbClr val="000000"/>
            </a:solid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 name="Block Arc 18"/>
          <p:cNvSpPr/>
          <p:nvPr/>
        </p:nvSpPr>
        <p:spPr>
          <a:xfrm rot="5984106">
            <a:off x="3879013" y="3603565"/>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Block Arc 19"/>
          <p:cNvSpPr/>
          <p:nvPr/>
        </p:nvSpPr>
        <p:spPr>
          <a:xfrm rot="5984106">
            <a:off x="5067938" y="3807544"/>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Block Arc 21"/>
          <p:cNvSpPr/>
          <p:nvPr/>
        </p:nvSpPr>
        <p:spPr>
          <a:xfrm rot="5984106">
            <a:off x="6568738" y="4065024"/>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rot="584106">
            <a:off x="3125320" y="3462434"/>
            <a:ext cx="7661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MD/PhD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Student</a:t>
            </a:r>
          </a:p>
        </p:txBody>
      </p:sp>
      <p:sp>
        <p:nvSpPr>
          <p:cNvPr id="32" name="TextBox 31"/>
          <p:cNvSpPr txBox="1"/>
          <p:nvPr/>
        </p:nvSpPr>
        <p:spPr>
          <a:xfrm rot="584106">
            <a:off x="4336206" y="3665008"/>
            <a:ext cx="79202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Resident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&amp; Fellow</a:t>
            </a:r>
          </a:p>
        </p:txBody>
      </p:sp>
      <p:sp>
        <p:nvSpPr>
          <p:cNvPr id="33" name="TextBox 32"/>
          <p:cNvSpPr txBox="1"/>
          <p:nvPr/>
        </p:nvSpPr>
        <p:spPr>
          <a:xfrm rot="584106">
            <a:off x="5497107" y="3914933"/>
            <a:ext cx="11913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Waiting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a:ea typeface="ＭＳ Ｐゴシック" pitchFamily="-108" charset="-128"/>
                <a:cs typeface="Arial"/>
              </a:rPr>
              <a:t>(Zombie Zone)</a:t>
            </a:r>
            <a:endPar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endParaRPr>
          </a:p>
        </p:txBody>
      </p:sp>
      <p:sp>
        <p:nvSpPr>
          <p:cNvPr id="34" name="TextBox 33"/>
          <p:cNvSpPr txBox="1"/>
          <p:nvPr/>
        </p:nvSpPr>
        <p:spPr>
          <a:xfrm rot="584106">
            <a:off x="7196897" y="4146246"/>
            <a:ext cx="68067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Junior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Faculty</a:t>
            </a:r>
          </a:p>
        </p:txBody>
      </p:sp>
      <p:sp>
        <p:nvSpPr>
          <p:cNvPr id="85" name="Freeform 84"/>
          <p:cNvSpPr/>
          <p:nvPr/>
        </p:nvSpPr>
        <p:spPr>
          <a:xfrm rot="1580827">
            <a:off x="3479965" y="4005138"/>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Freeform 85"/>
          <p:cNvSpPr/>
          <p:nvPr/>
        </p:nvSpPr>
        <p:spPr>
          <a:xfrm rot="1580827">
            <a:off x="4598964" y="4203631"/>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Freeform 87"/>
          <p:cNvSpPr/>
          <p:nvPr/>
        </p:nvSpPr>
        <p:spPr>
          <a:xfrm rot="1580827">
            <a:off x="7366398" y="4668743"/>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0" name="Freeform 219"/>
          <p:cNvSpPr/>
          <p:nvPr/>
        </p:nvSpPr>
        <p:spPr>
          <a:xfrm rot="1580827">
            <a:off x="5966332" y="4432232"/>
            <a:ext cx="190500" cy="72355"/>
          </a:xfrm>
          <a:custGeom>
            <a:avLst/>
            <a:gdLst>
              <a:gd name="connsiteX0" fmla="*/ 0 w 190500"/>
              <a:gd name="connsiteY0" fmla="*/ 25400 h 72355"/>
              <a:gd name="connsiteX1" fmla="*/ 21167 w 190500"/>
              <a:gd name="connsiteY1" fmla="*/ 8466 h 72355"/>
              <a:gd name="connsiteX2" fmla="*/ 46567 w 190500"/>
              <a:gd name="connsiteY2" fmla="*/ 0 h 72355"/>
              <a:gd name="connsiteX3" fmla="*/ 80433 w 190500"/>
              <a:gd name="connsiteY3" fmla="*/ 4233 h 72355"/>
              <a:gd name="connsiteX4" fmla="*/ 84667 w 190500"/>
              <a:gd name="connsiteY4" fmla="*/ 16933 h 72355"/>
              <a:gd name="connsiteX5" fmla="*/ 110067 w 190500"/>
              <a:gd name="connsiteY5" fmla="*/ 29633 h 72355"/>
              <a:gd name="connsiteX6" fmla="*/ 122767 w 190500"/>
              <a:gd name="connsiteY6" fmla="*/ 42333 h 72355"/>
              <a:gd name="connsiteX7" fmla="*/ 169333 w 190500"/>
              <a:gd name="connsiteY7" fmla="*/ 46566 h 72355"/>
              <a:gd name="connsiteX8" fmla="*/ 190500 w 190500"/>
              <a:gd name="connsiteY8" fmla="*/ 71966 h 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2355">
                <a:moveTo>
                  <a:pt x="0" y="25400"/>
                </a:moveTo>
                <a:cubicBezTo>
                  <a:pt x="7056" y="19755"/>
                  <a:pt x="13235" y="12793"/>
                  <a:pt x="21167" y="8466"/>
                </a:cubicBezTo>
                <a:cubicBezTo>
                  <a:pt x="29002" y="4192"/>
                  <a:pt x="46567" y="0"/>
                  <a:pt x="46567" y="0"/>
                </a:cubicBezTo>
                <a:cubicBezTo>
                  <a:pt x="57856" y="1411"/>
                  <a:pt x="70037" y="-387"/>
                  <a:pt x="80433" y="4233"/>
                </a:cubicBezTo>
                <a:cubicBezTo>
                  <a:pt x="84511" y="6045"/>
                  <a:pt x="81879" y="13448"/>
                  <a:pt x="84667" y="16933"/>
                </a:cubicBezTo>
                <a:cubicBezTo>
                  <a:pt x="90636" y="24394"/>
                  <a:pt x="101700" y="26844"/>
                  <a:pt x="110067" y="29633"/>
                </a:cubicBezTo>
                <a:cubicBezTo>
                  <a:pt x="114300" y="33866"/>
                  <a:pt x="117011" y="40688"/>
                  <a:pt x="122767" y="42333"/>
                </a:cubicBezTo>
                <a:cubicBezTo>
                  <a:pt x="137753" y="46615"/>
                  <a:pt x="155870" y="38713"/>
                  <a:pt x="169333" y="46566"/>
                </a:cubicBezTo>
                <a:cubicBezTo>
                  <a:pt x="222421" y="77534"/>
                  <a:pt x="133469" y="71966"/>
                  <a:pt x="190500" y="71966"/>
                </a:cubicBezTo>
              </a:path>
            </a:pathLst>
          </a:cu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Rectangle 147"/>
          <p:cNvSpPr/>
          <p:nvPr/>
        </p:nvSpPr>
        <p:spPr>
          <a:xfrm>
            <a:off x="2944731" y="2875684"/>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24</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49" name="Rectangle 148"/>
          <p:cNvSpPr/>
          <p:nvPr/>
        </p:nvSpPr>
        <p:spPr>
          <a:xfrm>
            <a:off x="4245432" y="3079561"/>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32</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50" name="Rectangle 149"/>
          <p:cNvSpPr/>
          <p:nvPr/>
        </p:nvSpPr>
        <p:spPr>
          <a:xfrm>
            <a:off x="5413592" y="3276707"/>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38</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151" name="Rectangle 150"/>
          <p:cNvSpPr/>
          <p:nvPr/>
        </p:nvSpPr>
        <p:spPr>
          <a:xfrm>
            <a:off x="6901089" y="3555409"/>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43</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89" name="Oval 88"/>
          <p:cNvSpPr/>
          <p:nvPr/>
        </p:nvSpPr>
        <p:spPr>
          <a:xfrm>
            <a:off x="2006659" y="3062626"/>
            <a:ext cx="173959" cy="11727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8" name="Group 157"/>
          <p:cNvGrpSpPr/>
          <p:nvPr/>
        </p:nvGrpSpPr>
        <p:grpSpPr>
          <a:xfrm>
            <a:off x="8378687" y="4105589"/>
            <a:ext cx="1464757" cy="1235643"/>
            <a:chOff x="6816425" y="3741118"/>
            <a:chExt cx="1464757" cy="1235643"/>
          </a:xfrm>
        </p:grpSpPr>
        <p:cxnSp>
          <p:nvCxnSpPr>
            <p:cNvPr id="159" name="Straight Connector 158"/>
            <p:cNvCxnSpPr/>
            <p:nvPr/>
          </p:nvCxnSpPr>
          <p:spPr>
            <a:xfrm>
              <a:off x="6882399" y="4079712"/>
              <a:ext cx="430318" cy="712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6934959" y="4222529"/>
              <a:ext cx="312508" cy="1547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6816425" y="4314406"/>
              <a:ext cx="281133" cy="1918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942702" y="3983146"/>
              <a:ext cx="430318" cy="13837"/>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63" name="Group 162"/>
            <p:cNvGrpSpPr/>
            <p:nvPr/>
          </p:nvGrpSpPr>
          <p:grpSpPr>
            <a:xfrm>
              <a:off x="7429528" y="3741118"/>
              <a:ext cx="425827" cy="425827"/>
              <a:chOff x="7297554" y="1996640"/>
              <a:chExt cx="425827" cy="425827"/>
            </a:xfrm>
          </p:grpSpPr>
          <p:sp>
            <p:nvSpPr>
              <p:cNvPr id="184" name="Sun 183"/>
              <p:cNvSpPr/>
              <p:nvPr/>
            </p:nvSpPr>
            <p:spPr>
              <a:xfrm>
                <a:off x="7297554" y="1996640"/>
                <a:ext cx="425827" cy="425827"/>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5" name="Block Arc 184"/>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6" name="Oval 185"/>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7" name="Oval 186"/>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4" name="Group 163"/>
            <p:cNvGrpSpPr/>
            <p:nvPr/>
          </p:nvGrpSpPr>
          <p:grpSpPr>
            <a:xfrm>
              <a:off x="7464800" y="4137140"/>
              <a:ext cx="425827" cy="425827"/>
              <a:chOff x="7297554" y="1996640"/>
              <a:chExt cx="425827" cy="425827"/>
            </a:xfrm>
          </p:grpSpPr>
          <p:sp>
            <p:nvSpPr>
              <p:cNvPr id="180" name="Sun 179"/>
              <p:cNvSpPr/>
              <p:nvPr/>
            </p:nvSpPr>
            <p:spPr>
              <a:xfrm>
                <a:off x="7297554" y="1996640"/>
                <a:ext cx="425827" cy="425827"/>
              </a:xfrm>
              <a:prstGeom prst="sun">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Block Arc 180"/>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2" name="Oval 181"/>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Oval 182"/>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5" name="Group 164"/>
            <p:cNvGrpSpPr/>
            <p:nvPr/>
          </p:nvGrpSpPr>
          <p:grpSpPr>
            <a:xfrm>
              <a:off x="7855355" y="4272957"/>
              <a:ext cx="425827" cy="425827"/>
              <a:chOff x="7297554" y="1996640"/>
              <a:chExt cx="425827" cy="425827"/>
            </a:xfrm>
          </p:grpSpPr>
          <p:sp>
            <p:nvSpPr>
              <p:cNvPr id="176" name="Sun 175"/>
              <p:cNvSpPr/>
              <p:nvPr/>
            </p:nvSpPr>
            <p:spPr>
              <a:xfrm>
                <a:off x="7297554" y="1996640"/>
                <a:ext cx="425827" cy="425827"/>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Block Arc 176"/>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Oval 177"/>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9" name="Oval 178"/>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6" name="Group 165"/>
            <p:cNvGrpSpPr/>
            <p:nvPr/>
          </p:nvGrpSpPr>
          <p:grpSpPr>
            <a:xfrm>
              <a:off x="7541689" y="4550934"/>
              <a:ext cx="425827" cy="425827"/>
              <a:chOff x="7297554" y="1996640"/>
              <a:chExt cx="425827" cy="425827"/>
            </a:xfrm>
          </p:grpSpPr>
          <p:sp>
            <p:nvSpPr>
              <p:cNvPr id="172" name="Sun 171"/>
              <p:cNvSpPr/>
              <p:nvPr/>
            </p:nvSpPr>
            <p:spPr>
              <a:xfrm>
                <a:off x="7297554" y="1996640"/>
                <a:ext cx="425827" cy="425827"/>
              </a:xfrm>
              <a:prstGeom prst="sun">
                <a:avLst/>
              </a:prstGeom>
              <a:solidFill>
                <a:srgbClr val="3D90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3" name="Block Arc 172"/>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Oval 173"/>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5" name="Oval 174"/>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7" name="Group 166"/>
            <p:cNvGrpSpPr/>
            <p:nvPr/>
          </p:nvGrpSpPr>
          <p:grpSpPr>
            <a:xfrm>
              <a:off x="7097558" y="4398702"/>
              <a:ext cx="425827" cy="425827"/>
              <a:chOff x="7297554" y="1996640"/>
              <a:chExt cx="425827" cy="425827"/>
            </a:xfrm>
          </p:grpSpPr>
          <p:sp>
            <p:nvSpPr>
              <p:cNvPr id="168" name="Sun 167"/>
              <p:cNvSpPr/>
              <p:nvPr/>
            </p:nvSpPr>
            <p:spPr>
              <a:xfrm>
                <a:off x="7297554" y="1996640"/>
                <a:ext cx="425827" cy="425827"/>
              </a:xfrm>
              <a:prstGeom prst="sun">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Block Arc 168"/>
              <p:cNvSpPr/>
              <p:nvPr/>
            </p:nvSpPr>
            <p:spPr>
              <a:xfrm flipV="1">
                <a:off x="7453859" y="2182566"/>
                <a:ext cx="128781" cy="92075"/>
              </a:xfrm>
              <a:prstGeom prst="blockArc">
                <a:avLst/>
              </a:prstGeom>
              <a:solidFill>
                <a:srgbClr val="FFFF00"/>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Oval 169"/>
              <p:cNvSpPr/>
              <p:nvPr/>
            </p:nvSpPr>
            <p:spPr>
              <a:xfrm>
                <a:off x="7471139"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Oval 170"/>
              <p:cNvSpPr/>
              <p:nvPr/>
            </p:nvSpPr>
            <p:spPr>
              <a:xfrm>
                <a:off x="7544164" y="2159706"/>
                <a:ext cx="45720" cy="457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30" name="Group 29"/>
          <p:cNvGrpSpPr/>
          <p:nvPr/>
        </p:nvGrpSpPr>
        <p:grpSpPr>
          <a:xfrm>
            <a:off x="-2399649" y="1062836"/>
            <a:ext cx="1151467" cy="953591"/>
            <a:chOff x="-1" y="1002209"/>
            <a:chExt cx="1151467" cy="953591"/>
          </a:xfrm>
        </p:grpSpPr>
        <p:sp>
          <p:nvSpPr>
            <p:cNvPr id="200" name="Rectangle 199"/>
            <p:cNvSpPr/>
            <p:nvPr/>
          </p:nvSpPr>
          <p:spPr>
            <a:xfrm>
              <a:off x="-1" y="1002209"/>
              <a:ext cx="1151467" cy="58477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504D">
                      <a:lumMod val="75000"/>
                    </a:srgbClr>
                  </a:solidFill>
                  <a:effectLst/>
                  <a:uLnTx/>
                  <a:uFillTx/>
                  <a:latin typeface="Arial"/>
                  <a:ea typeface="ＭＳ Ｐゴシック" pitchFamily="-108" charset="-128"/>
                  <a:cs typeface="Arial"/>
                </a:rPr>
                <a:t>If 100 start here</a:t>
              </a:r>
              <a:endParaRPr kumimoji="0" lang="en-US" sz="1600" b="1" i="0" u="none" strike="noStrike" kern="1200" cap="none" spc="0" normalizeH="0" baseline="0" noProof="0" dirty="0">
                <a:ln>
                  <a:noFill/>
                </a:ln>
                <a:solidFill>
                  <a:srgbClr val="C0504D">
                    <a:lumMod val="75000"/>
                  </a:srgbClr>
                </a:solidFill>
                <a:effectLst/>
                <a:uLnTx/>
                <a:uFillTx/>
                <a:latin typeface="Arial" charset="0"/>
                <a:ea typeface="ＭＳ Ｐゴシック" pitchFamily="-108" charset="-128"/>
                <a:cs typeface="+mn-cs"/>
              </a:endParaRPr>
            </a:p>
          </p:txBody>
        </p:sp>
        <p:sp>
          <p:nvSpPr>
            <p:cNvPr id="217" name="Right Arrow 216"/>
            <p:cNvSpPr/>
            <p:nvPr/>
          </p:nvSpPr>
          <p:spPr>
            <a:xfrm rot="668532">
              <a:off x="389469" y="1524000"/>
              <a:ext cx="355600" cy="431800"/>
            </a:xfrm>
            <a:prstGeom prst="rightArrow">
              <a:avLst/>
            </a:prstGeom>
            <a:solidFill>
              <a:srgbClr val="A70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3" name="Rectangle 202"/>
          <p:cNvSpPr/>
          <p:nvPr/>
        </p:nvSpPr>
        <p:spPr>
          <a:xfrm>
            <a:off x="1452098" y="255601"/>
            <a:ext cx="9330375" cy="1138773"/>
          </a:xfrm>
          <a:prstGeom prst="rect">
            <a:avLst/>
          </a:prstGeom>
        </p:spPr>
        <p:txBody>
          <a:bodyPr wrap="none">
            <a:spAutoFit/>
          </a:bodyPr>
          <a:lstStyle/>
          <a:p>
            <a:pPr marL="0" marR="0" lvl="0" indent="0" algn="ctr" defTabSz="969813"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4F81BD">
                    <a:lumMod val="75000"/>
                  </a:srgbClr>
                </a:solidFill>
                <a:effectLst/>
                <a:uLnTx/>
                <a:uFillTx/>
                <a:latin typeface="Arial"/>
                <a:ea typeface="ＭＳ Ｐゴシック" pitchFamily="-108" charset="-128"/>
                <a:cs typeface="Arial"/>
              </a:rPr>
              <a:t>The Physician-Scientist Training Path</a:t>
            </a:r>
          </a:p>
          <a:p>
            <a:pPr marL="0" marR="0" lvl="0" indent="0" algn="ctr" defTabSz="969813"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Arial"/>
                <a:ea typeface="ＭＳ Ｐゴシック" pitchFamily="-108" charset="-128"/>
                <a:cs typeface="Arial"/>
              </a:rPr>
              <a:t>Q: Why should a PSTP director care?</a:t>
            </a:r>
          </a:p>
        </p:txBody>
      </p:sp>
      <p:sp>
        <p:nvSpPr>
          <p:cNvPr id="202" name="Block Arc 201">
            <a:extLst>
              <a:ext uri="{FF2B5EF4-FFF2-40B4-BE49-F238E27FC236}">
                <a16:creationId xmlns:a16="http://schemas.microsoft.com/office/drawing/2014/main" id="{D93BC85E-E408-594A-89EE-AC46B6822D4C}"/>
              </a:ext>
            </a:extLst>
          </p:cNvPr>
          <p:cNvSpPr/>
          <p:nvPr/>
        </p:nvSpPr>
        <p:spPr>
          <a:xfrm rot="5984106">
            <a:off x="2581571" y="3387421"/>
            <a:ext cx="784976" cy="393699"/>
          </a:xfrm>
          <a:prstGeom prst="blockArc">
            <a:avLst>
              <a:gd name="adj1" fmla="val 21459290"/>
              <a:gd name="adj2" fmla="val 11034726"/>
              <a:gd name="adj3" fmla="val 0"/>
            </a:avLst>
          </a:pr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TextBox 204">
            <a:extLst>
              <a:ext uri="{FF2B5EF4-FFF2-40B4-BE49-F238E27FC236}">
                <a16:creationId xmlns:a16="http://schemas.microsoft.com/office/drawing/2014/main" id="{751C4900-73BF-A842-A726-3D7E9B3DBEC4}"/>
              </a:ext>
            </a:extLst>
          </p:cNvPr>
          <p:cNvSpPr txBox="1"/>
          <p:nvPr/>
        </p:nvSpPr>
        <p:spPr>
          <a:xfrm rot="584106">
            <a:off x="2085452" y="3270832"/>
            <a:ext cx="522899"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ＭＳ Ｐゴシック" pitchFamily="-108" charset="-128"/>
                <a:cs typeface="Arial"/>
              </a:rPr>
              <a:t>Gap</a:t>
            </a:r>
            <a:endParaRPr kumimoji="0" lang="en-US" sz="1200" b="0" i="0" u="none" strike="noStrike" kern="1200" cap="none" spc="0" normalizeH="0" baseline="0" noProof="0" dirty="0">
              <a:ln>
                <a:noFill/>
              </a:ln>
              <a:solidFill>
                <a:prstClr val="white"/>
              </a:solidFill>
              <a:effectLst/>
              <a:uLnTx/>
              <a:uFillTx/>
              <a:latin typeface="Arial"/>
              <a:ea typeface="ＭＳ Ｐゴシック" pitchFamily="-108" charset="-128"/>
              <a:cs typeface="Arial"/>
            </a:endParaRPr>
          </a:p>
        </p:txBody>
      </p:sp>
      <p:sp>
        <p:nvSpPr>
          <p:cNvPr id="206" name="Rectangle 205">
            <a:extLst>
              <a:ext uri="{FF2B5EF4-FFF2-40B4-BE49-F238E27FC236}">
                <a16:creationId xmlns:a16="http://schemas.microsoft.com/office/drawing/2014/main" id="{78CD9645-CCA5-4D49-839A-3D8A2302773F}"/>
              </a:ext>
            </a:extLst>
          </p:cNvPr>
          <p:cNvSpPr/>
          <p:nvPr/>
        </p:nvSpPr>
        <p:spPr>
          <a:xfrm>
            <a:off x="2106128" y="2739123"/>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22</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sp>
        <p:nvSpPr>
          <p:cNvPr id="209" name="Right Arrow 208">
            <a:extLst>
              <a:ext uri="{FF2B5EF4-FFF2-40B4-BE49-F238E27FC236}">
                <a16:creationId xmlns:a16="http://schemas.microsoft.com/office/drawing/2014/main" id="{7412525A-A6D7-4247-BEB7-9D5C899C8F08}"/>
              </a:ext>
            </a:extLst>
          </p:cNvPr>
          <p:cNvSpPr/>
          <p:nvPr/>
        </p:nvSpPr>
        <p:spPr>
          <a:xfrm rot="18170710">
            <a:off x="5520242" y="4724781"/>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4BB071C4-40A6-8143-BBF1-8C6AF6985A1C}"/>
              </a:ext>
            </a:extLst>
          </p:cNvPr>
          <p:cNvCxnSpPr>
            <a:cxnSpLocks/>
          </p:cNvCxnSpPr>
          <p:nvPr/>
        </p:nvCxnSpPr>
        <p:spPr>
          <a:xfrm flipV="1">
            <a:off x="5057828" y="5279375"/>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208" name="Right Arrow 207">
            <a:extLst>
              <a:ext uri="{FF2B5EF4-FFF2-40B4-BE49-F238E27FC236}">
                <a16:creationId xmlns:a16="http://schemas.microsoft.com/office/drawing/2014/main" id="{33E60217-80C5-524C-84E5-07D81198F95B}"/>
              </a:ext>
            </a:extLst>
          </p:cNvPr>
          <p:cNvSpPr/>
          <p:nvPr/>
        </p:nvSpPr>
        <p:spPr>
          <a:xfrm rot="18170710">
            <a:off x="3126853" y="4297089"/>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7" name="Right Arrow 206">
            <a:extLst>
              <a:ext uri="{FF2B5EF4-FFF2-40B4-BE49-F238E27FC236}">
                <a16:creationId xmlns:a16="http://schemas.microsoft.com/office/drawing/2014/main" id="{F99395E5-7F5F-2948-9F33-7241B28683F4}"/>
              </a:ext>
            </a:extLst>
          </p:cNvPr>
          <p:cNvSpPr/>
          <p:nvPr/>
        </p:nvSpPr>
        <p:spPr>
          <a:xfrm rot="18170710">
            <a:off x="1790653" y="4020362"/>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39" name="Straight Arrow Connector 238">
            <a:extLst>
              <a:ext uri="{FF2B5EF4-FFF2-40B4-BE49-F238E27FC236}">
                <a16:creationId xmlns:a16="http://schemas.microsoft.com/office/drawing/2014/main" id="{0BB6DF2D-EA60-A64F-A2D5-88EF16CA1D43}"/>
              </a:ext>
            </a:extLst>
          </p:cNvPr>
          <p:cNvCxnSpPr>
            <a:cxnSpLocks/>
          </p:cNvCxnSpPr>
          <p:nvPr/>
        </p:nvCxnSpPr>
        <p:spPr>
          <a:xfrm flipV="1">
            <a:off x="1188335" y="4622140"/>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AF17D5C9-ED02-1844-B398-27EEC583B81F}"/>
              </a:ext>
            </a:extLst>
          </p:cNvPr>
          <p:cNvGrpSpPr/>
          <p:nvPr/>
        </p:nvGrpSpPr>
        <p:grpSpPr>
          <a:xfrm>
            <a:off x="2905799" y="4857393"/>
            <a:ext cx="1072437" cy="584425"/>
            <a:chOff x="3073430" y="4737199"/>
            <a:chExt cx="1072437" cy="584425"/>
          </a:xfrm>
        </p:grpSpPr>
        <p:cxnSp>
          <p:nvCxnSpPr>
            <p:cNvPr id="238" name="Straight Arrow Connector 237">
              <a:extLst>
                <a:ext uri="{FF2B5EF4-FFF2-40B4-BE49-F238E27FC236}">
                  <a16:creationId xmlns:a16="http://schemas.microsoft.com/office/drawing/2014/main" id="{EBB3F52B-D7D5-8048-B458-8344C92E4C4A}"/>
                </a:ext>
              </a:extLst>
            </p:cNvPr>
            <p:cNvCxnSpPr>
              <a:cxnSpLocks/>
            </p:cNvCxnSpPr>
            <p:nvPr/>
          </p:nvCxnSpPr>
          <p:spPr>
            <a:xfrm flipV="1">
              <a:off x="3136404" y="4737199"/>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3C9B5F6-4578-974B-B745-0A6BF196BEB9}"/>
                </a:ext>
              </a:extLst>
            </p:cNvPr>
            <p:cNvSpPr txBox="1"/>
            <p:nvPr/>
          </p:nvSpPr>
          <p:spPr>
            <a:xfrm>
              <a:off x="3073430" y="4798404"/>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degree</a:t>
              </a:r>
            </a:p>
          </p:txBody>
        </p:sp>
      </p:grpSp>
      <p:sp>
        <p:nvSpPr>
          <p:cNvPr id="119" name="TextBox 118">
            <a:extLst>
              <a:ext uri="{FF2B5EF4-FFF2-40B4-BE49-F238E27FC236}">
                <a16:creationId xmlns:a16="http://schemas.microsoft.com/office/drawing/2014/main" id="{7493F251-1CCA-2846-965B-5674C088F00E}"/>
              </a:ext>
            </a:extLst>
          </p:cNvPr>
          <p:cNvSpPr txBox="1"/>
          <p:nvPr/>
        </p:nvSpPr>
        <p:spPr>
          <a:xfrm>
            <a:off x="1171872" y="4641571"/>
            <a:ext cx="1249776"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matriculation</a:t>
            </a:r>
          </a:p>
        </p:txBody>
      </p:sp>
      <p:sp>
        <p:nvSpPr>
          <p:cNvPr id="120" name="TextBox 119">
            <a:extLst>
              <a:ext uri="{FF2B5EF4-FFF2-40B4-BE49-F238E27FC236}">
                <a16:creationId xmlns:a16="http://schemas.microsoft.com/office/drawing/2014/main" id="{B60B0410-418F-F740-84F8-3628A249B23B}"/>
              </a:ext>
            </a:extLst>
          </p:cNvPr>
          <p:cNvSpPr txBox="1"/>
          <p:nvPr/>
        </p:nvSpPr>
        <p:spPr>
          <a:xfrm>
            <a:off x="4980340" y="5312584"/>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first job</a:t>
            </a:r>
          </a:p>
        </p:txBody>
      </p:sp>
      <p:sp>
        <p:nvSpPr>
          <p:cNvPr id="3" name="Cloud 2">
            <a:extLst>
              <a:ext uri="{FF2B5EF4-FFF2-40B4-BE49-F238E27FC236}">
                <a16:creationId xmlns:a16="http://schemas.microsoft.com/office/drawing/2014/main" id="{EE5B448F-B850-B244-A276-42B6D35917B0}"/>
              </a:ext>
            </a:extLst>
          </p:cNvPr>
          <p:cNvSpPr/>
          <p:nvPr/>
        </p:nvSpPr>
        <p:spPr>
          <a:xfrm>
            <a:off x="9986155" y="3809062"/>
            <a:ext cx="1587296" cy="1082372"/>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Get a job as a physician-scientist</a:t>
            </a:r>
          </a:p>
        </p:txBody>
      </p:sp>
      <p:sp>
        <p:nvSpPr>
          <p:cNvPr id="110" name="Right Arrow 109">
            <a:extLst>
              <a:ext uri="{FF2B5EF4-FFF2-40B4-BE49-F238E27FC236}">
                <a16:creationId xmlns:a16="http://schemas.microsoft.com/office/drawing/2014/main" id="{888ED0E1-26E3-BB4C-A724-DB19F7D11028}"/>
              </a:ext>
            </a:extLst>
          </p:cNvPr>
          <p:cNvSpPr/>
          <p:nvPr/>
        </p:nvSpPr>
        <p:spPr>
          <a:xfrm rot="18170710">
            <a:off x="7518007" y="5072651"/>
            <a:ext cx="582853" cy="5249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7573EA2C-3298-F442-B981-763DB0F0A159}"/>
              </a:ext>
            </a:extLst>
          </p:cNvPr>
          <p:cNvSpPr txBox="1"/>
          <p:nvPr/>
        </p:nvSpPr>
        <p:spPr>
          <a:xfrm>
            <a:off x="6864861" y="5722311"/>
            <a:ext cx="107243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108" charset="-128"/>
                <a:cs typeface="Arial" panose="020B0604020202020204" pitchFamily="34" charset="0"/>
              </a:rPr>
              <a:t>Time to first R01</a:t>
            </a:r>
          </a:p>
        </p:txBody>
      </p:sp>
      <p:cxnSp>
        <p:nvCxnSpPr>
          <p:cNvPr id="112" name="Straight Arrow Connector 111">
            <a:extLst>
              <a:ext uri="{FF2B5EF4-FFF2-40B4-BE49-F238E27FC236}">
                <a16:creationId xmlns:a16="http://schemas.microsoft.com/office/drawing/2014/main" id="{8D7CF0C9-920D-F643-BBB0-0EF34DCAA468}"/>
              </a:ext>
            </a:extLst>
          </p:cNvPr>
          <p:cNvCxnSpPr>
            <a:cxnSpLocks/>
          </p:cNvCxnSpPr>
          <p:nvPr/>
        </p:nvCxnSpPr>
        <p:spPr>
          <a:xfrm flipV="1">
            <a:off x="6975480" y="5645886"/>
            <a:ext cx="0" cy="503549"/>
          </a:xfrm>
          <a:prstGeom prst="straightConnector1">
            <a:avLst/>
          </a:prstGeom>
          <a:ln>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8E5AE962-60B4-7A4C-B2D0-AD95FB6AF3DF}"/>
              </a:ext>
            </a:extLst>
          </p:cNvPr>
          <p:cNvSpPr/>
          <p:nvPr/>
        </p:nvSpPr>
        <p:spPr>
          <a:xfrm>
            <a:off x="8292567" y="3764131"/>
            <a:ext cx="41229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pitchFamily="-108" charset="-128"/>
                <a:cs typeface="Arial"/>
              </a:rPr>
              <a:t>46</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108" charset="-128"/>
              <a:cs typeface="+mn-cs"/>
            </a:endParaRPr>
          </a:p>
        </p:txBody>
      </p:sp>
      <p:pic>
        <p:nvPicPr>
          <p:cNvPr id="1026" name="Picture 2" descr="Homes Are Alot Like People - Old Tired Man Cartoon Clipart - Large Size Png  Image - PikPng">
            <a:extLst>
              <a:ext uri="{FF2B5EF4-FFF2-40B4-BE49-F238E27FC236}">
                <a16:creationId xmlns:a16="http://schemas.microsoft.com/office/drawing/2014/main" id="{00BC4475-3261-1947-8F88-166713023D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3397" y="2220572"/>
            <a:ext cx="1376490" cy="15985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3C9D8C5-36AC-864C-B43F-EFD202F78873}"/>
              </a:ext>
            </a:extLst>
          </p:cNvPr>
          <p:cNvSpPr txBox="1"/>
          <p:nvPr/>
        </p:nvSpPr>
        <p:spPr>
          <a:xfrm>
            <a:off x="8613825" y="3072997"/>
            <a:ext cx="1319144" cy="338554"/>
          </a:xfrm>
          <a:prstGeom prst="rect">
            <a:avLst/>
          </a:prstGeom>
          <a:noFill/>
        </p:spPr>
        <p:txBody>
          <a:bodyPr wrap="none" rtlCol="0">
            <a:spAutoFit/>
          </a:bodyPr>
          <a:lstStyle/>
          <a:p>
            <a:r>
              <a:rPr lang="en-US" sz="1600" dirty="0"/>
              <a:t>Assistant Prof</a:t>
            </a:r>
          </a:p>
        </p:txBody>
      </p:sp>
      <p:sp>
        <p:nvSpPr>
          <p:cNvPr id="118" name="TextBox 117">
            <a:extLst>
              <a:ext uri="{FF2B5EF4-FFF2-40B4-BE49-F238E27FC236}">
                <a16:creationId xmlns:a16="http://schemas.microsoft.com/office/drawing/2014/main" id="{39D9DCE8-F294-934B-91EB-0F3C9D4B19E8}"/>
              </a:ext>
            </a:extLst>
          </p:cNvPr>
          <p:cNvSpPr txBox="1"/>
          <p:nvPr/>
        </p:nvSpPr>
        <p:spPr>
          <a:xfrm>
            <a:off x="2464313" y="1945511"/>
            <a:ext cx="5733739" cy="3539430"/>
          </a:xfrm>
          <a:prstGeom prst="rect">
            <a:avLst/>
          </a:prstGeom>
          <a:solidFill>
            <a:srgbClr val="FF0000"/>
          </a:solidFill>
        </p:spPr>
        <p:txBody>
          <a:bodyPr wrap="square" rtlCol="0">
            <a:spAutoFit/>
          </a:bodyPr>
          <a:lstStyle/>
          <a:p>
            <a:r>
              <a:rPr lang="en-US" sz="2800" dirty="0">
                <a:latin typeface="Arial" panose="020B0604020202020204"/>
              </a:rPr>
              <a:t>The problem: The physician-scientist training path has grown to be long and leaky, deterring applicants and likely reducing diversity. None of us can afford to be complacent or to focus solely on our piece of the path. We need to work on this problem together.</a:t>
            </a:r>
          </a:p>
        </p:txBody>
      </p:sp>
      <p:pic>
        <p:nvPicPr>
          <p:cNvPr id="9" name="Audio 8">
            <a:hlinkClick r:id="" action="ppaction://media"/>
            <a:extLst>
              <a:ext uri="{FF2B5EF4-FFF2-40B4-BE49-F238E27FC236}">
                <a16:creationId xmlns:a16="http://schemas.microsoft.com/office/drawing/2014/main" id="{748A03DC-4397-9F07-EC40-AB28EDB73F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11809908"/>
      </p:ext>
    </p:extLst>
  </p:cSld>
  <p:clrMapOvr>
    <a:masterClrMapping/>
  </p:clrMapOvr>
  <mc:AlternateContent xmlns:mc="http://schemas.openxmlformats.org/markup-compatibility/2006" xmlns:p14="http://schemas.microsoft.com/office/powerpoint/2010/main">
    <mc:Choice Requires="p14">
      <p:transition spd="slow" p14:dur="2000" advTm="16672"/>
    </mc:Choice>
    <mc:Fallback xmlns="">
      <p:transition spd="slow" advTm="16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380057C-195D-AF41-AA3E-5A69A0458D01}"/>
              </a:ext>
            </a:extLst>
          </p:cNvPr>
          <p:cNvSpPr txBox="1"/>
          <p:nvPr/>
        </p:nvSpPr>
        <p:spPr>
          <a:xfrm>
            <a:off x="1285241" y="1008993"/>
            <a:ext cx="9231410" cy="354204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1500" b="1" i="0" u="none" strike="noStrike" kern="1200" cap="none" spc="0" normalizeH="0" baseline="0" noProof="0" dirty="0">
                <a:ln>
                  <a:noFill/>
                </a:ln>
                <a:solidFill>
                  <a:prstClr val="black"/>
                </a:solidFill>
                <a:effectLst/>
                <a:uLnTx/>
                <a:uFillTx/>
                <a:latin typeface="Calibri"/>
                <a:ea typeface="+mn-ea"/>
                <a:cs typeface="+mn-cs"/>
              </a:rPr>
              <a:t>The End</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a:ea typeface="+mn-ea"/>
                <a:cs typeface="+mn-cs"/>
              </a:rPr>
              <a:t>Questions?</a:t>
            </a:r>
            <a:endParaRPr kumimoji="0" lang="en-US" sz="7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loud 5">
            <a:extLst>
              <a:ext uri="{FF2B5EF4-FFF2-40B4-BE49-F238E27FC236}">
                <a16:creationId xmlns:a16="http://schemas.microsoft.com/office/drawing/2014/main" id="{E048500E-3C3D-8D4D-89B0-03A8581CEDBA}"/>
              </a:ext>
            </a:extLst>
          </p:cNvPr>
          <p:cNvSpPr/>
          <p:nvPr/>
        </p:nvSpPr>
        <p:spPr>
          <a:xfrm>
            <a:off x="8415773" y="3325852"/>
            <a:ext cx="1587296" cy="1082372"/>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Get a job as a physician-scientist</a:t>
            </a:r>
          </a:p>
        </p:txBody>
      </p:sp>
      <p:pic>
        <p:nvPicPr>
          <p:cNvPr id="7" name="Picture 2" descr="Homes Are Alot Like People - Old Tired Man Cartoon Clipart - Large Size Png  Image - PikPng">
            <a:extLst>
              <a:ext uri="{FF2B5EF4-FFF2-40B4-BE49-F238E27FC236}">
                <a16:creationId xmlns:a16="http://schemas.microsoft.com/office/drawing/2014/main" id="{571805A7-07C2-2B43-BA34-2FD784800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015" y="1737362"/>
            <a:ext cx="1376490" cy="15985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073F77-46AC-2B49-87E0-3D2B4DB61576}"/>
              </a:ext>
            </a:extLst>
          </p:cNvPr>
          <p:cNvSpPr txBox="1"/>
          <p:nvPr/>
        </p:nvSpPr>
        <p:spPr>
          <a:xfrm>
            <a:off x="7043443" y="2589787"/>
            <a:ext cx="1319144" cy="338554"/>
          </a:xfrm>
          <a:prstGeom prst="rect">
            <a:avLst/>
          </a:prstGeom>
          <a:noFill/>
        </p:spPr>
        <p:txBody>
          <a:bodyPr wrap="none" rtlCol="0">
            <a:spAutoFit/>
          </a:bodyPr>
          <a:lstStyle/>
          <a:p>
            <a:r>
              <a:rPr lang="en-US" sz="1600" dirty="0"/>
              <a:t>Assistant Prof</a:t>
            </a:r>
          </a:p>
        </p:txBody>
      </p:sp>
      <p:pic>
        <p:nvPicPr>
          <p:cNvPr id="2" name="Audio 1">
            <a:hlinkClick r:id="" action="ppaction://media"/>
            <a:extLst>
              <a:ext uri="{FF2B5EF4-FFF2-40B4-BE49-F238E27FC236}">
                <a16:creationId xmlns:a16="http://schemas.microsoft.com/office/drawing/2014/main" id="{73130A1F-FEBB-8E42-EB7B-0B1531CCA9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94006755"/>
      </p:ext>
    </p:extLst>
  </p:cSld>
  <p:clrMapOvr>
    <a:masterClrMapping/>
  </p:clrMapOvr>
  <mc:AlternateContent xmlns:mc="http://schemas.openxmlformats.org/markup-compatibility/2006" xmlns:p14="http://schemas.microsoft.com/office/powerpoint/2010/main">
    <mc:Choice Requires="p14">
      <p:transition spd="slow" p14:dur="2000" advTm="8576"/>
    </mc:Choice>
    <mc:Fallback xmlns="">
      <p:transition spd="slow" advTm="8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DE3E11F-C4CD-D448-A876-ECB0E8966A52}"/>
              </a:ext>
            </a:extLst>
          </p:cNvPr>
          <p:cNvSpPr/>
          <p:nvPr/>
        </p:nvSpPr>
        <p:spPr>
          <a:xfrm>
            <a:off x="413886" y="1049154"/>
            <a:ext cx="3965609" cy="4437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18345"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D97D02-4DA8-6948-8623-7341E33D017E}"/>
              </a:ext>
            </a:extLst>
          </p:cNvPr>
          <p:cNvSpPr txBox="1"/>
          <p:nvPr/>
        </p:nvSpPr>
        <p:spPr>
          <a:xfrm>
            <a:off x="616675" y="1416099"/>
            <a:ext cx="3617122" cy="2308324"/>
          </a:xfrm>
          <a:prstGeom prst="rect">
            <a:avLst/>
          </a:prstGeom>
          <a:noFill/>
        </p:spPr>
        <p:txBody>
          <a:bodyPr wrap="square" rtlCol="0">
            <a:spAutoFit/>
          </a:bodyPr>
          <a:lstStyle/>
          <a:p>
            <a:pPr algn="ctr">
              <a:spcAft>
                <a:spcPts val="600"/>
              </a:spcAft>
            </a:pPr>
            <a:r>
              <a:rPr lang="en-US" sz="2400" dirty="0">
                <a:solidFill>
                  <a:srgbClr val="FFFF00"/>
                </a:solidFill>
              </a:rPr>
              <a:t>A pilot survey conducted in 2020 suggested that more and more MD/PhD students were spending time after college preparing to apply.</a:t>
            </a:r>
          </a:p>
        </p:txBody>
      </p:sp>
      <p:pic>
        <p:nvPicPr>
          <p:cNvPr id="5" name="Audio 4">
            <a:hlinkClick r:id="" action="ppaction://media"/>
            <a:extLst>
              <a:ext uri="{FF2B5EF4-FFF2-40B4-BE49-F238E27FC236}">
                <a16:creationId xmlns:a16="http://schemas.microsoft.com/office/drawing/2014/main" id="{56B55F88-DBB6-A2DB-298A-10F586FD23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95716351"/>
      </p:ext>
    </p:extLst>
  </p:cSld>
  <p:clrMapOvr>
    <a:masterClrMapping/>
  </p:clrMapOvr>
  <mc:AlternateContent xmlns:mc="http://schemas.openxmlformats.org/markup-compatibility/2006" xmlns:p14="http://schemas.microsoft.com/office/powerpoint/2010/main">
    <mc:Choice Requires="p14">
      <p:transition spd="slow" p14:dur="2000" advTm="11573"/>
    </mc:Choice>
    <mc:Fallback xmlns="">
      <p:transition spd="slow" advTm="115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DE3E11F-C4CD-D448-A876-ECB0E8966A52}"/>
              </a:ext>
            </a:extLst>
          </p:cNvPr>
          <p:cNvSpPr/>
          <p:nvPr/>
        </p:nvSpPr>
        <p:spPr>
          <a:xfrm>
            <a:off x="413886" y="1049154"/>
            <a:ext cx="3965609" cy="4437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18345"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D97D02-4DA8-6948-8623-7341E33D017E}"/>
              </a:ext>
            </a:extLst>
          </p:cNvPr>
          <p:cNvSpPr txBox="1"/>
          <p:nvPr/>
        </p:nvSpPr>
        <p:spPr>
          <a:xfrm>
            <a:off x="616675" y="1416099"/>
            <a:ext cx="3617122" cy="2677656"/>
          </a:xfrm>
          <a:prstGeom prst="rect">
            <a:avLst/>
          </a:prstGeom>
          <a:noFill/>
        </p:spPr>
        <p:txBody>
          <a:bodyPr wrap="square" rtlCol="0">
            <a:spAutoFit/>
          </a:bodyPr>
          <a:lstStyle/>
          <a:p>
            <a:pPr algn="ctr">
              <a:spcAft>
                <a:spcPts val="600"/>
              </a:spcAft>
            </a:pPr>
            <a:r>
              <a:rPr lang="en-US" sz="2400" dirty="0">
                <a:solidFill>
                  <a:srgbClr val="FFFF00"/>
                </a:solidFill>
              </a:rPr>
              <a:t>A pilot survey conducted in 2020 provided anecdotal evidence that the majority of current MD/PhD students had spent one or more years after college preparing to apply.</a:t>
            </a:r>
          </a:p>
        </p:txBody>
      </p:sp>
      <p:graphicFrame>
        <p:nvGraphicFramePr>
          <p:cNvPr id="7" name="TextBox 4">
            <a:extLst>
              <a:ext uri="{FF2B5EF4-FFF2-40B4-BE49-F238E27FC236}">
                <a16:creationId xmlns:a16="http://schemas.microsoft.com/office/drawing/2014/main" id="{F781BB1A-32E5-C13E-E203-22817268A7DD}"/>
              </a:ext>
            </a:extLst>
          </p:cNvPr>
          <p:cNvGraphicFramePr/>
          <p:nvPr>
            <p:extLst>
              <p:ext uri="{D42A27DB-BD31-4B8C-83A1-F6EECF244321}">
                <p14:modId xmlns:p14="http://schemas.microsoft.com/office/powerpoint/2010/main" val="2508332217"/>
              </p:ext>
            </p:extLst>
          </p:nvPr>
        </p:nvGraphicFramePr>
        <p:xfrm>
          <a:off x="5058701" y="303591"/>
          <a:ext cx="6588691"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A98B926F-2EE0-9214-5199-CC323650BF3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54453321"/>
      </p:ext>
    </p:extLst>
  </p:cSld>
  <p:clrMapOvr>
    <a:masterClrMapping/>
  </p:clrMapOvr>
  <mc:AlternateContent xmlns:mc="http://schemas.openxmlformats.org/markup-compatibility/2006" xmlns:p14="http://schemas.microsoft.com/office/powerpoint/2010/main">
    <mc:Choice Requires="p14">
      <p:transition spd="slow" p14:dur="2000" advTm="18858"/>
    </mc:Choice>
    <mc:Fallback xmlns="">
      <p:transition spd="slow" advTm="18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50D5-11AA-1749-AD14-F74D8CA0B162}"/>
              </a:ext>
            </a:extLst>
          </p:cNvPr>
          <p:cNvSpPr>
            <a:spLocks noGrp="1"/>
          </p:cNvSpPr>
          <p:nvPr>
            <p:ph type="title"/>
          </p:nvPr>
        </p:nvSpPr>
        <p:spPr/>
        <p:txBody>
          <a:bodyPr/>
          <a:lstStyle/>
          <a:p>
            <a:r>
              <a:rPr lang="en-US" b="1" dirty="0"/>
              <a:t>Participants in the national Gap2 survey</a:t>
            </a:r>
          </a:p>
        </p:txBody>
      </p:sp>
      <p:graphicFrame>
        <p:nvGraphicFramePr>
          <p:cNvPr id="5" name="Content Placeholder 2">
            <a:extLst>
              <a:ext uri="{FF2B5EF4-FFF2-40B4-BE49-F238E27FC236}">
                <a16:creationId xmlns:a16="http://schemas.microsoft.com/office/drawing/2014/main" id="{53AB6125-CABD-5F64-D6E1-03581A71FB3D}"/>
              </a:ext>
            </a:extLst>
          </p:cNvPr>
          <p:cNvGraphicFramePr>
            <a:graphicFrameLocks noGrp="1"/>
          </p:cNvGraphicFramePr>
          <p:nvPr>
            <p:ph idx="1"/>
            <p:extLst>
              <p:ext uri="{D42A27DB-BD31-4B8C-83A1-F6EECF244321}">
                <p14:modId xmlns:p14="http://schemas.microsoft.com/office/powerpoint/2010/main" val="107382524"/>
              </p:ext>
            </p:extLst>
          </p:nvPr>
        </p:nvGraphicFramePr>
        <p:xfrm>
          <a:off x="838200" y="1604244"/>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A1AEE66-FBCF-2245-99B4-22150D151502}"/>
              </a:ext>
            </a:extLst>
          </p:cNvPr>
          <p:cNvSpPr txBox="1"/>
          <p:nvPr/>
        </p:nvSpPr>
        <p:spPr>
          <a:xfrm>
            <a:off x="6916185" y="6031210"/>
            <a:ext cx="4666214" cy="461665"/>
          </a:xfrm>
          <a:prstGeom prst="rect">
            <a:avLst/>
          </a:prstGeom>
          <a:noFill/>
        </p:spPr>
        <p:txBody>
          <a:bodyPr wrap="none" rtlCol="0">
            <a:spAutoFit/>
          </a:bodyPr>
          <a:lstStyle/>
          <a:p>
            <a:pPr algn="r"/>
            <a:r>
              <a:rPr lang="en-US" sz="2400" dirty="0">
                <a:solidFill>
                  <a:srgbClr val="FF0000"/>
                </a:solidFill>
              </a:rPr>
              <a:t>Here are 4 findings from the study…</a:t>
            </a:r>
          </a:p>
        </p:txBody>
      </p:sp>
      <p:pic>
        <p:nvPicPr>
          <p:cNvPr id="6" name="Audio 5">
            <a:hlinkClick r:id="" action="ppaction://media"/>
            <a:extLst>
              <a:ext uri="{FF2B5EF4-FFF2-40B4-BE49-F238E27FC236}">
                <a16:creationId xmlns:a16="http://schemas.microsoft.com/office/drawing/2014/main" id="{03C4271C-652F-D479-6F0A-1F1D45AB7FD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7317001"/>
      </p:ext>
    </p:extLst>
  </p:cSld>
  <p:clrMapOvr>
    <a:masterClrMapping/>
  </p:clrMapOvr>
  <mc:AlternateContent xmlns:mc="http://schemas.openxmlformats.org/markup-compatibility/2006" xmlns:p14="http://schemas.microsoft.com/office/powerpoint/2010/main">
    <mc:Choice Requires="p14">
      <p:transition spd="slow" p14:dur="2000" advTm="19029"/>
    </mc:Choice>
    <mc:Fallback xmlns="">
      <p:transition spd="slow" advTm="19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1380B0-37DF-2841-AABD-D607F3583147}"/>
              </a:ext>
            </a:extLst>
          </p:cNvPr>
          <p:cNvSpPr txBox="1"/>
          <p:nvPr/>
        </p:nvSpPr>
        <p:spPr>
          <a:xfrm>
            <a:off x="642202" y="6261653"/>
            <a:ext cx="11461215"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results and methods are available in Brass, Fitzsimonds &amp; Akabas, JCI Insight (published March 22, 2022)</a:t>
            </a:r>
          </a:p>
        </p:txBody>
      </p:sp>
      <p:sp>
        <p:nvSpPr>
          <p:cNvPr id="5" name="TextBox 4">
            <a:extLst>
              <a:ext uri="{FF2B5EF4-FFF2-40B4-BE49-F238E27FC236}">
                <a16:creationId xmlns:a16="http://schemas.microsoft.com/office/drawing/2014/main" id="{A9BAC670-848E-404F-9DEB-D887FF3C7013}"/>
              </a:ext>
            </a:extLst>
          </p:cNvPr>
          <p:cNvSpPr txBox="1"/>
          <p:nvPr/>
        </p:nvSpPr>
        <p:spPr>
          <a:xfrm>
            <a:off x="2391754" y="551896"/>
            <a:ext cx="7189568"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panose="020B0604020202020204"/>
                <a:ea typeface="+mn-ea"/>
                <a:cs typeface="+mn-cs"/>
              </a:rPr>
              <a:t>Finding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mn-cs"/>
              </a:rPr>
              <a:t>Rising gap prevalence 2013-2020</a:t>
            </a:r>
          </a:p>
        </p:txBody>
      </p:sp>
      <p:grpSp>
        <p:nvGrpSpPr>
          <p:cNvPr id="4" name="Group 3">
            <a:extLst>
              <a:ext uri="{FF2B5EF4-FFF2-40B4-BE49-F238E27FC236}">
                <a16:creationId xmlns:a16="http://schemas.microsoft.com/office/drawing/2014/main" id="{50AE54FC-8072-EB44-8D41-4A0218948C2E}"/>
              </a:ext>
            </a:extLst>
          </p:cNvPr>
          <p:cNvGrpSpPr/>
          <p:nvPr/>
        </p:nvGrpSpPr>
        <p:grpSpPr>
          <a:xfrm>
            <a:off x="3496917" y="1749287"/>
            <a:ext cx="4945360" cy="4208338"/>
            <a:chOff x="3496917" y="1749287"/>
            <a:chExt cx="4945360" cy="4208338"/>
          </a:xfrm>
        </p:grpSpPr>
        <p:graphicFrame>
          <p:nvGraphicFramePr>
            <p:cNvPr id="11" name="Chart 10">
              <a:extLst>
                <a:ext uri="{FF2B5EF4-FFF2-40B4-BE49-F238E27FC236}">
                  <a16:creationId xmlns:a16="http://schemas.microsoft.com/office/drawing/2014/main" id="{F33F1CD0-34B0-3F43-B824-950B02AC46EA}"/>
                </a:ext>
              </a:extLst>
            </p:cNvPr>
            <p:cNvGraphicFramePr>
              <a:graphicFrameLocks/>
            </p:cNvGraphicFramePr>
            <p:nvPr>
              <p:extLst>
                <p:ext uri="{D42A27DB-BD31-4B8C-83A1-F6EECF244321}">
                  <p14:modId xmlns:p14="http://schemas.microsoft.com/office/powerpoint/2010/main" val="3364670806"/>
                </p:ext>
              </p:extLst>
            </p:nvPr>
          </p:nvGraphicFramePr>
          <p:xfrm>
            <a:off x="3496917" y="1749287"/>
            <a:ext cx="4407006" cy="420833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BAA4BFE5-615B-C241-A987-336666DAA98C}"/>
                </a:ext>
              </a:extLst>
            </p:cNvPr>
            <p:cNvSpPr txBox="1"/>
            <p:nvPr/>
          </p:nvSpPr>
          <p:spPr>
            <a:xfrm>
              <a:off x="7385577" y="2032161"/>
              <a:ext cx="1056700" cy="369332"/>
            </a:xfrm>
            <a:prstGeom prst="rect">
              <a:avLst/>
            </a:prstGeom>
            <a:noFill/>
          </p:spPr>
          <p:txBody>
            <a:bodyPr wrap="none" rtlCol="0">
              <a:spAutoFit/>
            </a:bodyPr>
            <a:lstStyle/>
            <a:p>
              <a:r>
                <a:rPr lang="en-US" dirty="0"/>
                <a:t>MD/PhD</a:t>
              </a:r>
            </a:p>
          </p:txBody>
        </p:sp>
        <p:sp>
          <p:nvSpPr>
            <p:cNvPr id="7" name="TextBox 6">
              <a:extLst>
                <a:ext uri="{FF2B5EF4-FFF2-40B4-BE49-F238E27FC236}">
                  <a16:creationId xmlns:a16="http://schemas.microsoft.com/office/drawing/2014/main" id="{C773DE8B-DAAA-D745-B36A-D8219BDA1D40}"/>
                </a:ext>
              </a:extLst>
            </p:cNvPr>
            <p:cNvSpPr txBox="1"/>
            <p:nvPr/>
          </p:nvSpPr>
          <p:spPr>
            <a:xfrm>
              <a:off x="7385577" y="3280938"/>
              <a:ext cx="543739" cy="369332"/>
            </a:xfrm>
            <a:prstGeom prst="rect">
              <a:avLst/>
            </a:prstGeom>
            <a:noFill/>
          </p:spPr>
          <p:txBody>
            <a:bodyPr wrap="none" rtlCol="0">
              <a:spAutoFit/>
            </a:bodyPr>
            <a:lstStyle/>
            <a:p>
              <a:r>
                <a:rPr lang="en-US" dirty="0"/>
                <a:t>MD</a:t>
              </a:r>
            </a:p>
          </p:txBody>
        </p:sp>
      </p:grpSp>
      <p:sp>
        <p:nvSpPr>
          <p:cNvPr id="3" name="TextBox 2">
            <a:extLst>
              <a:ext uri="{FF2B5EF4-FFF2-40B4-BE49-F238E27FC236}">
                <a16:creationId xmlns:a16="http://schemas.microsoft.com/office/drawing/2014/main" id="{76F7829D-5005-BA44-BEE5-42CBEB7D0BE0}"/>
              </a:ext>
            </a:extLst>
          </p:cNvPr>
          <p:cNvSpPr txBox="1"/>
          <p:nvPr/>
        </p:nvSpPr>
        <p:spPr>
          <a:xfrm>
            <a:off x="787109" y="2136338"/>
            <a:ext cx="2653364" cy="2585323"/>
          </a:xfrm>
          <a:prstGeom prst="rect">
            <a:avLst/>
          </a:prstGeom>
          <a:noFill/>
        </p:spPr>
        <p:txBody>
          <a:bodyPr wrap="square" rtlCol="0">
            <a:spAutoFit/>
          </a:bodyPr>
          <a:lstStyle/>
          <a:p>
            <a:r>
              <a:rPr lang="en-US" dirty="0">
                <a:solidFill>
                  <a:srgbClr val="FF0000"/>
                </a:solidFill>
              </a:rPr>
              <a:t>In 2013, half of successful MD/PhD applicants reported that they had taken a gap of 1 or more years. </a:t>
            </a:r>
          </a:p>
          <a:p>
            <a:endParaRPr lang="en-US" dirty="0">
              <a:solidFill>
                <a:srgbClr val="FF0000"/>
              </a:solidFill>
            </a:endParaRPr>
          </a:p>
          <a:p>
            <a:r>
              <a:rPr lang="en-US" dirty="0">
                <a:solidFill>
                  <a:srgbClr val="FF0000"/>
                </a:solidFill>
              </a:rPr>
              <a:t>By 2020, gap prevalence had increased to 75%.</a:t>
            </a:r>
          </a:p>
        </p:txBody>
      </p:sp>
      <p:sp>
        <p:nvSpPr>
          <p:cNvPr id="8" name="TextBox 7">
            <a:extLst>
              <a:ext uri="{FF2B5EF4-FFF2-40B4-BE49-F238E27FC236}">
                <a16:creationId xmlns:a16="http://schemas.microsoft.com/office/drawing/2014/main" id="{7B7354CD-C27B-124D-BA4E-23C0C2A6827F}"/>
              </a:ext>
            </a:extLst>
          </p:cNvPr>
          <p:cNvSpPr txBox="1"/>
          <p:nvPr/>
        </p:nvSpPr>
        <p:spPr>
          <a:xfrm>
            <a:off x="8960249" y="2216827"/>
            <a:ext cx="2653364" cy="1477328"/>
          </a:xfrm>
          <a:prstGeom prst="rect">
            <a:avLst/>
          </a:prstGeom>
          <a:noFill/>
        </p:spPr>
        <p:txBody>
          <a:bodyPr wrap="square" rtlCol="0">
            <a:spAutoFit/>
          </a:bodyPr>
          <a:lstStyle/>
          <a:p>
            <a:r>
              <a:rPr lang="en-US" dirty="0">
                <a:solidFill>
                  <a:srgbClr val="FF0000"/>
                </a:solidFill>
              </a:rPr>
              <a:t>MD students are different. Gap prevalence has also increased for them, but more slowly.</a:t>
            </a:r>
          </a:p>
        </p:txBody>
      </p:sp>
      <p:pic>
        <p:nvPicPr>
          <p:cNvPr id="9" name="Audio 8">
            <a:hlinkClick r:id="" action="ppaction://media"/>
            <a:extLst>
              <a:ext uri="{FF2B5EF4-FFF2-40B4-BE49-F238E27FC236}">
                <a16:creationId xmlns:a16="http://schemas.microsoft.com/office/drawing/2014/main" id="{B50ED6A9-58C7-DFD0-C1E6-F146994C99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43823305"/>
      </p:ext>
    </p:extLst>
  </p:cSld>
  <p:clrMapOvr>
    <a:masterClrMapping/>
  </p:clrMapOvr>
  <mc:AlternateContent xmlns:mc="http://schemas.openxmlformats.org/markup-compatibility/2006" xmlns:p14="http://schemas.microsoft.com/office/powerpoint/2010/main">
    <mc:Choice Requires="p14">
      <p:transition spd="slow" p14:dur="2000" advTm="22741"/>
    </mc:Choice>
    <mc:Fallback xmlns="">
      <p:transition spd="slow" advTm="22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5D8E-01C3-E54B-926D-EF00D6B72EB3}"/>
              </a:ext>
            </a:extLst>
          </p:cNvPr>
          <p:cNvSpPr>
            <a:spLocks noGrp="1"/>
          </p:cNvSpPr>
          <p:nvPr>
            <p:ph type="title"/>
          </p:nvPr>
        </p:nvSpPr>
        <p:spPr/>
        <p:txBody>
          <a:bodyPr>
            <a:normAutofit/>
          </a:bodyPr>
          <a:lstStyle/>
          <a:p>
            <a:pPr algn="ctr"/>
            <a:r>
              <a:rPr lang="en-US" sz="4000" b="1" dirty="0"/>
              <a:t>Finding #2</a:t>
            </a:r>
            <a:br>
              <a:rPr lang="en-US" sz="4000" b="1" dirty="0"/>
            </a:br>
            <a:r>
              <a:rPr lang="en-US" sz="2800" dirty="0"/>
              <a:t>Why’s and What’s</a:t>
            </a:r>
            <a:endParaRPr lang="en-US" sz="4000" dirty="0"/>
          </a:p>
        </p:txBody>
      </p:sp>
      <p:sp>
        <p:nvSpPr>
          <p:cNvPr id="4" name="Content Placeholder 3">
            <a:extLst>
              <a:ext uri="{FF2B5EF4-FFF2-40B4-BE49-F238E27FC236}">
                <a16:creationId xmlns:a16="http://schemas.microsoft.com/office/drawing/2014/main" id="{CCD3C92C-5B43-C34A-957E-CB3B217829F8}"/>
              </a:ext>
            </a:extLst>
          </p:cNvPr>
          <p:cNvSpPr>
            <a:spLocks noGrp="1"/>
          </p:cNvSpPr>
          <p:nvPr>
            <p:ph sz="half" idx="2"/>
          </p:nvPr>
        </p:nvSpPr>
        <p:spPr>
          <a:xfrm>
            <a:off x="836612" y="1797723"/>
            <a:ext cx="5157787" cy="4356895"/>
          </a:xfrm>
          <a:ln w="19050">
            <a:solidFill>
              <a:schemeClr val="tx1"/>
            </a:solidFill>
          </a:ln>
        </p:spPr>
        <p:txBody>
          <a:bodyPr>
            <a:normAutofit/>
          </a:bodyPr>
          <a:lstStyle/>
          <a:p>
            <a:pPr marL="0" indent="0">
              <a:buNone/>
            </a:pPr>
            <a:endParaRPr lang="en-US" sz="2400" b="1" dirty="0"/>
          </a:p>
          <a:p>
            <a:pPr marL="0" indent="0">
              <a:buNone/>
            </a:pPr>
            <a:r>
              <a:rPr lang="en-US" sz="2400" b="1" dirty="0"/>
              <a:t>Why did you do a gap?</a:t>
            </a:r>
          </a:p>
          <a:p>
            <a:r>
              <a:rPr lang="en-US" sz="2000" dirty="0"/>
              <a:t>More research made me more competitive for admission (27%)</a:t>
            </a:r>
          </a:p>
          <a:p>
            <a:r>
              <a:rPr lang="en-US" sz="2000" dirty="0"/>
              <a:t>More research to help me decide (25%)</a:t>
            </a:r>
          </a:p>
          <a:p>
            <a:r>
              <a:rPr lang="en-US" sz="2000" dirty="0"/>
              <a:t>Burnt out or personal time (7%)</a:t>
            </a:r>
          </a:p>
          <a:p>
            <a:r>
              <a:rPr lang="en-US" sz="2000" dirty="0"/>
              <a:t>No time to apply during junior year (7%)</a:t>
            </a:r>
          </a:p>
          <a:p>
            <a:r>
              <a:rPr lang="en-US" sz="2000" dirty="0"/>
              <a:t>Learned about MD/PhD programs too late (6%)</a:t>
            </a:r>
          </a:p>
        </p:txBody>
      </p:sp>
      <p:sp>
        <p:nvSpPr>
          <p:cNvPr id="7" name="TextBox 6">
            <a:extLst>
              <a:ext uri="{FF2B5EF4-FFF2-40B4-BE49-F238E27FC236}">
                <a16:creationId xmlns:a16="http://schemas.microsoft.com/office/drawing/2014/main" id="{EE2A7C3F-6709-F545-9577-4A5F1999480C}"/>
              </a:ext>
            </a:extLst>
          </p:cNvPr>
          <p:cNvSpPr txBox="1"/>
          <p:nvPr/>
        </p:nvSpPr>
        <p:spPr>
          <a:xfrm>
            <a:off x="6977270" y="6261653"/>
            <a:ext cx="51261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Brass, Fitzsimonds &amp; Akabas, JCI Insight (2022)</a:t>
            </a:r>
          </a:p>
        </p:txBody>
      </p:sp>
      <p:pic>
        <p:nvPicPr>
          <p:cNvPr id="3" name="Audio 2">
            <a:hlinkClick r:id="" action="ppaction://media"/>
            <a:extLst>
              <a:ext uri="{FF2B5EF4-FFF2-40B4-BE49-F238E27FC236}">
                <a16:creationId xmlns:a16="http://schemas.microsoft.com/office/drawing/2014/main" id="{C81D0D5C-C09D-9F54-C4D8-49BC5872F0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43713052"/>
      </p:ext>
    </p:extLst>
  </p:cSld>
  <p:clrMapOvr>
    <a:masterClrMapping/>
  </p:clrMapOvr>
  <mc:AlternateContent xmlns:mc="http://schemas.openxmlformats.org/markup-compatibility/2006" xmlns:p14="http://schemas.microsoft.com/office/powerpoint/2010/main">
    <mc:Choice Requires="p14">
      <p:transition spd="slow" p14:dur="2000" advTm="24992"/>
    </mc:Choice>
    <mc:Fallback xmlns="">
      <p:transition spd="slow" advTm="24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5D8E-01C3-E54B-926D-EF00D6B72EB3}"/>
              </a:ext>
            </a:extLst>
          </p:cNvPr>
          <p:cNvSpPr>
            <a:spLocks noGrp="1"/>
          </p:cNvSpPr>
          <p:nvPr>
            <p:ph type="title"/>
          </p:nvPr>
        </p:nvSpPr>
        <p:spPr/>
        <p:txBody>
          <a:bodyPr>
            <a:normAutofit/>
          </a:bodyPr>
          <a:lstStyle/>
          <a:p>
            <a:pPr algn="ctr"/>
            <a:r>
              <a:rPr lang="en-US" sz="4000" b="1" dirty="0"/>
              <a:t>Finding #2</a:t>
            </a:r>
            <a:br>
              <a:rPr lang="en-US" sz="4000" b="1" dirty="0"/>
            </a:br>
            <a:r>
              <a:rPr lang="en-US" sz="2800" dirty="0"/>
              <a:t>Top 5 Why’s and What’s</a:t>
            </a:r>
            <a:endParaRPr lang="en-US" sz="4000" dirty="0"/>
          </a:p>
        </p:txBody>
      </p:sp>
      <p:sp>
        <p:nvSpPr>
          <p:cNvPr id="4" name="Content Placeholder 3">
            <a:extLst>
              <a:ext uri="{FF2B5EF4-FFF2-40B4-BE49-F238E27FC236}">
                <a16:creationId xmlns:a16="http://schemas.microsoft.com/office/drawing/2014/main" id="{CCD3C92C-5B43-C34A-957E-CB3B217829F8}"/>
              </a:ext>
            </a:extLst>
          </p:cNvPr>
          <p:cNvSpPr>
            <a:spLocks noGrp="1"/>
          </p:cNvSpPr>
          <p:nvPr>
            <p:ph sz="half" idx="2"/>
          </p:nvPr>
        </p:nvSpPr>
        <p:spPr>
          <a:xfrm>
            <a:off x="836612" y="1797723"/>
            <a:ext cx="5157787" cy="4356895"/>
          </a:xfrm>
          <a:ln w="19050">
            <a:solidFill>
              <a:schemeClr val="tx1"/>
            </a:solidFill>
          </a:ln>
        </p:spPr>
        <p:txBody>
          <a:bodyPr>
            <a:normAutofit/>
          </a:bodyPr>
          <a:lstStyle/>
          <a:p>
            <a:pPr marL="0" indent="0">
              <a:buNone/>
            </a:pPr>
            <a:endParaRPr lang="en-US" sz="2400" b="1" dirty="0"/>
          </a:p>
          <a:p>
            <a:pPr marL="0" indent="0">
              <a:buNone/>
            </a:pPr>
            <a:r>
              <a:rPr lang="en-US" sz="2400" b="1" dirty="0"/>
              <a:t>Why did you do a gap?</a:t>
            </a:r>
          </a:p>
          <a:p>
            <a:r>
              <a:rPr lang="en-US" sz="2000" dirty="0"/>
              <a:t>More research made me more competitive for admission (27%)</a:t>
            </a:r>
          </a:p>
          <a:p>
            <a:r>
              <a:rPr lang="en-US" sz="2000" dirty="0"/>
              <a:t>More research to help me decide (25%)</a:t>
            </a:r>
          </a:p>
          <a:p>
            <a:r>
              <a:rPr lang="en-US" sz="2000" dirty="0"/>
              <a:t>Burnt out or personal time (7%)</a:t>
            </a:r>
          </a:p>
          <a:p>
            <a:r>
              <a:rPr lang="en-US" sz="2000" dirty="0"/>
              <a:t>No time to apply during junior year (7%)</a:t>
            </a:r>
          </a:p>
          <a:p>
            <a:r>
              <a:rPr lang="en-US" sz="2000" dirty="0"/>
              <a:t>Learned about MD/PhD programs too late (6%)</a:t>
            </a:r>
          </a:p>
        </p:txBody>
      </p:sp>
      <p:sp>
        <p:nvSpPr>
          <p:cNvPr id="6" name="Content Placeholder 5">
            <a:extLst>
              <a:ext uri="{FF2B5EF4-FFF2-40B4-BE49-F238E27FC236}">
                <a16:creationId xmlns:a16="http://schemas.microsoft.com/office/drawing/2014/main" id="{AF0D53EA-CD08-D346-A6C7-B9A31D427036}"/>
              </a:ext>
            </a:extLst>
          </p:cNvPr>
          <p:cNvSpPr>
            <a:spLocks noGrp="1"/>
          </p:cNvSpPr>
          <p:nvPr>
            <p:ph sz="quarter" idx="4"/>
          </p:nvPr>
        </p:nvSpPr>
        <p:spPr>
          <a:xfrm>
            <a:off x="6169024" y="1797723"/>
            <a:ext cx="5183188" cy="4356895"/>
          </a:xfrm>
          <a:ln w="19050">
            <a:solidFill>
              <a:schemeClr val="tx1"/>
            </a:solidFill>
          </a:ln>
        </p:spPr>
        <p:txBody>
          <a:bodyPr>
            <a:normAutofit/>
          </a:bodyPr>
          <a:lstStyle/>
          <a:p>
            <a:pPr marL="0" indent="0">
              <a:buNone/>
            </a:pPr>
            <a:endParaRPr lang="en-US" sz="2400" b="1" dirty="0"/>
          </a:p>
          <a:p>
            <a:pPr marL="0" indent="0">
              <a:buNone/>
            </a:pPr>
            <a:r>
              <a:rPr lang="en-US" sz="2400" b="1" dirty="0"/>
              <a:t>What did you do during the gap?</a:t>
            </a:r>
          </a:p>
          <a:p>
            <a:r>
              <a:rPr lang="en-US" sz="2000" dirty="0"/>
              <a:t>Lab based research (59%)</a:t>
            </a:r>
          </a:p>
          <a:p>
            <a:r>
              <a:rPr lang="en-US" sz="2000" dirty="0"/>
              <a:t>Postbac program research (13%)</a:t>
            </a:r>
          </a:p>
          <a:p>
            <a:r>
              <a:rPr lang="en-US" sz="2000" dirty="0"/>
              <a:t>Masters degree (7%)</a:t>
            </a:r>
          </a:p>
          <a:p>
            <a:r>
              <a:rPr lang="en-US" sz="2000" dirty="0"/>
              <a:t>Fellowships: Rhodes, Fulbright, etc. (4%)</a:t>
            </a:r>
          </a:p>
          <a:p>
            <a:r>
              <a:rPr lang="en-US" sz="2000" dirty="0"/>
              <a:t>Clinical research (4%)</a:t>
            </a:r>
          </a:p>
        </p:txBody>
      </p:sp>
      <p:sp>
        <p:nvSpPr>
          <p:cNvPr id="7" name="TextBox 6">
            <a:extLst>
              <a:ext uri="{FF2B5EF4-FFF2-40B4-BE49-F238E27FC236}">
                <a16:creationId xmlns:a16="http://schemas.microsoft.com/office/drawing/2014/main" id="{EE2A7C3F-6709-F545-9577-4A5F1999480C}"/>
              </a:ext>
            </a:extLst>
          </p:cNvPr>
          <p:cNvSpPr txBox="1"/>
          <p:nvPr/>
        </p:nvSpPr>
        <p:spPr>
          <a:xfrm>
            <a:off x="6977270" y="6261653"/>
            <a:ext cx="51261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Brass, Fitzsimonds &amp; Akabas, JCI Insight (2022)</a:t>
            </a:r>
          </a:p>
        </p:txBody>
      </p:sp>
      <p:pic>
        <p:nvPicPr>
          <p:cNvPr id="3" name="Audio 2">
            <a:hlinkClick r:id="" action="ppaction://media"/>
            <a:extLst>
              <a:ext uri="{FF2B5EF4-FFF2-40B4-BE49-F238E27FC236}">
                <a16:creationId xmlns:a16="http://schemas.microsoft.com/office/drawing/2014/main" id="{7CEC29C6-AB3A-2E93-7ABE-BCC87DA9FA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69202647"/>
      </p:ext>
    </p:extLst>
  </p:cSld>
  <p:clrMapOvr>
    <a:masterClrMapping/>
  </p:clrMapOvr>
  <mc:AlternateContent xmlns:mc="http://schemas.openxmlformats.org/markup-compatibility/2006" xmlns:p14="http://schemas.microsoft.com/office/powerpoint/2010/main">
    <mc:Choice Requires="p14">
      <p:transition spd="slow" p14:dur="2000" advTm="17301"/>
    </mc:Choice>
    <mc:Fallback xmlns="">
      <p:transition spd="slow" advTm="17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01A3E6-34D1-A64C-82E4-B984897C40BC}"/>
              </a:ext>
            </a:extLst>
          </p:cNvPr>
          <p:cNvSpPr txBox="1"/>
          <p:nvPr/>
        </p:nvSpPr>
        <p:spPr>
          <a:xfrm>
            <a:off x="3048748" y="231006"/>
            <a:ext cx="5618333" cy="954107"/>
          </a:xfrm>
          <a:prstGeom prst="rect">
            <a:avLst/>
          </a:prstGeom>
          <a:noFill/>
        </p:spPr>
        <p:txBody>
          <a:bodyPr wrap="none" rtlCol="0">
            <a:spAutoFit/>
          </a:bodyPr>
          <a:lstStyle/>
          <a:p>
            <a:pPr algn="ctr"/>
            <a:r>
              <a:rPr lang="en-US" sz="3200" b="1" dirty="0"/>
              <a:t>Finding #3</a:t>
            </a:r>
          </a:p>
          <a:p>
            <a:pPr algn="ctr"/>
            <a:r>
              <a:rPr lang="en-US" sz="2400" dirty="0"/>
              <a:t>Program directors’ views are more nuanced</a:t>
            </a:r>
          </a:p>
        </p:txBody>
      </p:sp>
      <p:sp>
        <p:nvSpPr>
          <p:cNvPr id="25" name="TextBox 24">
            <a:extLst>
              <a:ext uri="{FF2B5EF4-FFF2-40B4-BE49-F238E27FC236}">
                <a16:creationId xmlns:a16="http://schemas.microsoft.com/office/drawing/2014/main" id="{272A39B1-8487-724A-A37F-99A0E0A2C785}"/>
              </a:ext>
            </a:extLst>
          </p:cNvPr>
          <p:cNvSpPr txBox="1"/>
          <p:nvPr/>
        </p:nvSpPr>
        <p:spPr>
          <a:xfrm>
            <a:off x="6977270" y="6261653"/>
            <a:ext cx="51261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Brass, Fitzsimonds &amp; Akabas, JCI Insight (2022)</a:t>
            </a:r>
          </a:p>
        </p:txBody>
      </p:sp>
      <p:graphicFrame>
        <p:nvGraphicFramePr>
          <p:cNvPr id="6" name="Chart 5">
            <a:extLst>
              <a:ext uri="{FF2B5EF4-FFF2-40B4-BE49-F238E27FC236}">
                <a16:creationId xmlns:a16="http://schemas.microsoft.com/office/drawing/2014/main" id="{D828464B-400E-364F-979B-FDD6DC64F208}"/>
              </a:ext>
            </a:extLst>
          </p:cNvPr>
          <p:cNvGraphicFramePr>
            <a:graphicFrameLocks/>
          </p:cNvGraphicFramePr>
          <p:nvPr>
            <p:extLst>
              <p:ext uri="{D42A27DB-BD31-4B8C-83A1-F6EECF244321}">
                <p14:modId xmlns:p14="http://schemas.microsoft.com/office/powerpoint/2010/main" val="2823006994"/>
              </p:ext>
            </p:extLst>
          </p:nvPr>
        </p:nvGraphicFramePr>
        <p:xfrm>
          <a:off x="3423526" y="2049762"/>
          <a:ext cx="4913923" cy="374226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6B53CEA7-AC9C-434C-B905-D92FBD6DAAB0}"/>
              </a:ext>
            </a:extLst>
          </p:cNvPr>
          <p:cNvSpPr txBox="1"/>
          <p:nvPr/>
        </p:nvSpPr>
        <p:spPr>
          <a:xfrm>
            <a:off x="3395259" y="1290881"/>
            <a:ext cx="4928134" cy="646331"/>
          </a:xfrm>
          <a:prstGeom prst="rect">
            <a:avLst/>
          </a:prstGeom>
          <a:noFill/>
        </p:spPr>
        <p:txBody>
          <a:bodyPr wrap="square" rtlCol="0">
            <a:spAutoFit/>
          </a:bodyPr>
          <a:lstStyle/>
          <a:p>
            <a:pPr algn="ctr"/>
            <a:r>
              <a:rPr lang="en-US" b="1" dirty="0"/>
              <a:t>How do you use the information in evaluating candidates?</a:t>
            </a:r>
          </a:p>
        </p:txBody>
      </p:sp>
      <p:sp>
        <p:nvSpPr>
          <p:cNvPr id="2" name="TextBox 1">
            <a:extLst>
              <a:ext uri="{FF2B5EF4-FFF2-40B4-BE49-F238E27FC236}">
                <a16:creationId xmlns:a16="http://schemas.microsoft.com/office/drawing/2014/main" id="{225B55EB-B447-8D4D-ABA4-CC5531C3AFD8}"/>
              </a:ext>
            </a:extLst>
          </p:cNvPr>
          <p:cNvSpPr txBox="1"/>
          <p:nvPr/>
        </p:nvSpPr>
        <p:spPr>
          <a:xfrm>
            <a:off x="542490" y="6261653"/>
            <a:ext cx="683200" cy="369332"/>
          </a:xfrm>
          <a:prstGeom prst="rect">
            <a:avLst/>
          </a:prstGeom>
          <a:noFill/>
        </p:spPr>
        <p:txBody>
          <a:bodyPr wrap="none" rtlCol="0">
            <a:spAutoFit/>
          </a:bodyPr>
          <a:lstStyle/>
          <a:p>
            <a:r>
              <a:rPr lang="en-US" dirty="0"/>
              <a:t>N=72</a:t>
            </a:r>
          </a:p>
        </p:txBody>
      </p:sp>
      <p:pic>
        <p:nvPicPr>
          <p:cNvPr id="3" name="Audio 2">
            <a:hlinkClick r:id="" action="ppaction://media"/>
            <a:extLst>
              <a:ext uri="{FF2B5EF4-FFF2-40B4-BE49-F238E27FC236}">
                <a16:creationId xmlns:a16="http://schemas.microsoft.com/office/drawing/2014/main" id="{B42CBB91-2A1D-7EE4-6218-9175CA3EC0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67174665"/>
      </p:ext>
    </p:extLst>
  </p:cSld>
  <p:clrMapOvr>
    <a:masterClrMapping/>
  </p:clrMapOvr>
  <mc:AlternateContent xmlns:mc="http://schemas.openxmlformats.org/markup-compatibility/2006" xmlns:p14="http://schemas.microsoft.com/office/powerpoint/2010/main">
    <mc:Choice Requires="p14">
      <p:transition spd="slow" p14:dur="2000" advTm="30666"/>
    </mc:Choice>
    <mc:Fallback xmlns="">
      <p:transition spd="slow" advTm="30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1380B0-37DF-2841-AABD-D607F3583147}"/>
              </a:ext>
            </a:extLst>
          </p:cNvPr>
          <p:cNvSpPr txBox="1"/>
          <p:nvPr/>
        </p:nvSpPr>
        <p:spPr>
          <a:xfrm>
            <a:off x="6977270" y="6261653"/>
            <a:ext cx="51261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Brass, Fitzsimonds &amp; Akabas, JCI Insight (2022)</a:t>
            </a:r>
          </a:p>
        </p:txBody>
      </p:sp>
      <p:graphicFrame>
        <p:nvGraphicFramePr>
          <p:cNvPr id="16" name="Chart 15">
            <a:extLst>
              <a:ext uri="{FF2B5EF4-FFF2-40B4-BE49-F238E27FC236}">
                <a16:creationId xmlns:a16="http://schemas.microsoft.com/office/drawing/2014/main" id="{5D55B4AB-6C1B-C449-A2D8-D48682C489D7}"/>
              </a:ext>
            </a:extLst>
          </p:cNvPr>
          <p:cNvGraphicFramePr>
            <a:graphicFrameLocks/>
          </p:cNvGraphicFramePr>
          <p:nvPr>
            <p:extLst>
              <p:ext uri="{D42A27DB-BD31-4B8C-83A1-F6EECF244321}">
                <p14:modId xmlns:p14="http://schemas.microsoft.com/office/powerpoint/2010/main" val="3762356927"/>
              </p:ext>
            </p:extLst>
          </p:nvPr>
        </p:nvGraphicFramePr>
        <p:xfrm>
          <a:off x="3638804" y="1891973"/>
          <a:ext cx="5126147" cy="3783464"/>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9490332D-F1DB-9541-B73E-33E7246118EE}"/>
              </a:ext>
            </a:extLst>
          </p:cNvPr>
          <p:cNvSpPr txBox="1"/>
          <p:nvPr/>
        </p:nvSpPr>
        <p:spPr>
          <a:xfrm>
            <a:off x="3104305" y="434469"/>
            <a:ext cx="643603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panose="020B0604020202020204"/>
                <a:ea typeface="+mn-ea"/>
                <a:cs typeface="+mn-cs"/>
              </a:rPr>
              <a:t>Finding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latin typeface="Arial" panose="020B0604020202020204"/>
                <a:ea typeface="+mn-ea"/>
                <a:cs typeface="+mn-cs"/>
              </a:rPr>
              <a:t>Could there be a beneficial trade-off?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latin typeface="Arial" panose="020B0604020202020204"/>
                <a:ea typeface="+mn-ea"/>
                <a:cs typeface="+mn-cs"/>
              </a:rPr>
              <a:t>Do gaps produce a shorter TTD?</a:t>
            </a:r>
          </a:p>
        </p:txBody>
      </p:sp>
      <p:sp>
        <p:nvSpPr>
          <p:cNvPr id="5" name="TextBox 4">
            <a:extLst>
              <a:ext uri="{FF2B5EF4-FFF2-40B4-BE49-F238E27FC236}">
                <a16:creationId xmlns:a16="http://schemas.microsoft.com/office/drawing/2014/main" id="{F7D72A01-1932-A548-B7C0-552B29B16EC8}"/>
              </a:ext>
            </a:extLst>
          </p:cNvPr>
          <p:cNvSpPr txBox="1"/>
          <p:nvPr/>
        </p:nvSpPr>
        <p:spPr>
          <a:xfrm>
            <a:off x="8960249" y="2542274"/>
            <a:ext cx="2653364" cy="1200329"/>
          </a:xfrm>
          <a:prstGeom prst="rect">
            <a:avLst/>
          </a:prstGeom>
          <a:noFill/>
        </p:spPr>
        <p:txBody>
          <a:bodyPr wrap="square" rtlCol="0">
            <a:spAutoFit/>
          </a:bodyPr>
          <a:lstStyle/>
          <a:p>
            <a:r>
              <a:rPr lang="en-US" dirty="0">
                <a:solidFill>
                  <a:srgbClr val="FF0000"/>
                </a:solidFill>
              </a:rPr>
              <a:t>This increase in prior experience has not translated into a shorter Time to Degree (TTD).</a:t>
            </a:r>
          </a:p>
        </p:txBody>
      </p:sp>
      <p:sp>
        <p:nvSpPr>
          <p:cNvPr id="7" name="TextBox 6">
            <a:extLst>
              <a:ext uri="{FF2B5EF4-FFF2-40B4-BE49-F238E27FC236}">
                <a16:creationId xmlns:a16="http://schemas.microsoft.com/office/drawing/2014/main" id="{EF5C4CF2-94D4-E747-A1B1-6A9CEA265071}"/>
              </a:ext>
            </a:extLst>
          </p:cNvPr>
          <p:cNvSpPr txBox="1"/>
          <p:nvPr/>
        </p:nvSpPr>
        <p:spPr>
          <a:xfrm>
            <a:off x="889676" y="2542274"/>
            <a:ext cx="2653364" cy="1477328"/>
          </a:xfrm>
          <a:prstGeom prst="rect">
            <a:avLst/>
          </a:prstGeom>
          <a:noFill/>
        </p:spPr>
        <p:txBody>
          <a:bodyPr wrap="square" rtlCol="0">
            <a:spAutoFit/>
          </a:bodyPr>
          <a:lstStyle/>
          <a:p>
            <a:r>
              <a:rPr lang="en-US" dirty="0">
                <a:solidFill>
                  <a:srgbClr val="FF0000"/>
                </a:solidFill>
              </a:rPr>
              <a:t>Higher gap prevalence rates means that many MD/PhD students are arriving with more research experience.</a:t>
            </a:r>
          </a:p>
        </p:txBody>
      </p:sp>
      <p:pic>
        <p:nvPicPr>
          <p:cNvPr id="2" name="Audio 1">
            <a:hlinkClick r:id="" action="ppaction://media"/>
            <a:extLst>
              <a:ext uri="{FF2B5EF4-FFF2-40B4-BE49-F238E27FC236}">
                <a16:creationId xmlns:a16="http://schemas.microsoft.com/office/drawing/2014/main" id="{C2311CFA-8AB2-D05E-855E-250A977D43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18812222"/>
      </p:ext>
    </p:extLst>
  </p:cSld>
  <p:clrMapOvr>
    <a:masterClrMapping/>
  </p:clrMapOvr>
  <mc:AlternateContent xmlns:mc="http://schemas.openxmlformats.org/markup-compatibility/2006" xmlns:p14="http://schemas.microsoft.com/office/powerpoint/2010/main">
    <mc:Choice Requires="p14">
      <p:transition spd="slow" p14:dur="2000" advTm="39029"/>
    </mc:Choice>
    <mc:Fallback xmlns="">
      <p:transition spd="slow" advTm="39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1D60A0-D45D-4308-BEA8-CD319F1D1651}" vid="{3DF9DEB5-01BE-437D-BB2E-E8A9FE4AD04B}"/>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icture xmlns="cdbec9c3-13cb-4e7b-b509-9d44a15dd439">
      <Url xsi:nil="true"/>
      <Description xsi:nil="true"/>
    </Pictur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D036773452604BAE7354FCA49DCFE2" ma:contentTypeVersion="14" ma:contentTypeDescription="Create a new document." ma:contentTypeScope="" ma:versionID="8a9597727ceac7d531cf8c4165b58aca">
  <xsd:schema xmlns:xsd="http://www.w3.org/2001/XMLSchema" xmlns:xs="http://www.w3.org/2001/XMLSchema" xmlns:p="http://schemas.microsoft.com/office/2006/metadata/properties" xmlns:ns2="cdbec9c3-13cb-4e7b-b509-9d44a15dd439" xmlns:ns3="0ef013b1-c760-4eac-a036-a0dbdbf2ee1d" targetNamespace="http://schemas.microsoft.com/office/2006/metadata/properties" ma:root="true" ma:fieldsID="7f05944996be9962fdec5b7b955b65d5" ns2:_="" ns3:_="">
    <xsd:import namespace="cdbec9c3-13cb-4e7b-b509-9d44a15dd439"/>
    <xsd:import namespace="0ef013b1-c760-4eac-a036-a0dbdbf2ee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Pictur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ec9c3-13cb-4e7b-b509-9d44a15dd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f013b1-c760-4eac-a036-a0dbdbf2e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C6A0BF-4806-4FB1-BB27-5E6982B3C8A4}">
  <ds:schemaRefs>
    <ds:schemaRef ds:uri="http://schemas.microsoft.com/sharepoint/v3/contenttype/forms"/>
  </ds:schemaRefs>
</ds:datastoreItem>
</file>

<file path=customXml/itemProps2.xml><?xml version="1.0" encoding="utf-8"?>
<ds:datastoreItem xmlns:ds="http://schemas.openxmlformats.org/officeDocument/2006/customXml" ds:itemID="{9BF720B3-5273-4612-83A6-FB8538E9319C}">
  <ds:schemaRefs>
    <ds:schemaRef ds:uri="http://schemas.microsoft.com/office/2006/metadata/properties"/>
    <ds:schemaRef ds:uri="http://schemas.microsoft.com/office/infopath/2007/PartnerControls"/>
    <ds:schemaRef ds:uri="cdbec9c3-13cb-4e7b-b509-9d44a15dd439"/>
  </ds:schemaRefs>
</ds:datastoreItem>
</file>

<file path=customXml/itemProps3.xml><?xml version="1.0" encoding="utf-8"?>
<ds:datastoreItem xmlns:ds="http://schemas.openxmlformats.org/officeDocument/2006/customXml" ds:itemID="{D9CBC030-36E3-4515-9311-46A46FF7D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ec9c3-13cb-4e7b-b509-9d44a15dd439"/>
    <ds:schemaRef ds:uri="0ef013b1-c760-4eac-a036-a0dbdbf2e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686</TotalTime>
  <Words>858</Words>
  <Application>Microsoft Macintosh PowerPoint</Application>
  <PresentationFormat>Widescreen</PresentationFormat>
  <Paragraphs>161</Paragraphs>
  <Slides>14</Slides>
  <Notes>3</Notes>
  <HiddenSlides>0</HiddenSlides>
  <MMClips>14</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14</vt:i4>
      </vt:variant>
    </vt:vector>
  </HeadingPairs>
  <TitlesOfParts>
    <vt:vector size="29" baseType="lpstr">
      <vt:lpstr>ＭＳ Ｐゴシック</vt:lpstr>
      <vt:lpstr>Arial</vt:lpstr>
      <vt:lpstr>Calibri</vt:lpstr>
      <vt:lpstr>Calibri Light</vt:lpstr>
      <vt:lpstr>Encode Sans Normal Black</vt:lpstr>
      <vt:lpstr>Lucida Grande</vt:lpstr>
      <vt:lpstr>Open Sans</vt:lpstr>
      <vt:lpstr>Open Sans Light</vt:lpstr>
      <vt:lpstr>Uni Sans Regular</vt:lpstr>
      <vt:lpstr>Office Theme</vt:lpstr>
      <vt:lpstr>6_Office Theme</vt:lpstr>
      <vt:lpstr>3_Office Theme</vt:lpstr>
      <vt:lpstr>5_Office Theme</vt:lpstr>
      <vt:lpstr>7_Office Theme</vt:lpstr>
      <vt:lpstr>1_Custom Design</vt:lpstr>
      <vt:lpstr>Gaps after college are adding time to the physician-scientist training path. Why we all should care.</vt:lpstr>
      <vt:lpstr>PowerPoint Presentation</vt:lpstr>
      <vt:lpstr>PowerPoint Presentation</vt:lpstr>
      <vt:lpstr>Participants in the national Gap2 survey</vt:lpstr>
      <vt:lpstr>PowerPoint Presentation</vt:lpstr>
      <vt:lpstr>Finding #2 Why’s and What’s</vt:lpstr>
      <vt:lpstr>Finding #2 Top 5 Why’s and What’s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brass@mail.med.upenn.edu</dc:creator>
  <cp:lastModifiedBy>Microsoft Office User</cp:lastModifiedBy>
  <cp:revision>51</cp:revision>
  <dcterms:created xsi:type="dcterms:W3CDTF">2022-04-03T19:53:48Z</dcterms:created>
  <dcterms:modified xsi:type="dcterms:W3CDTF">2022-07-06T13:29:52Z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0x01010065D036773452604BAE7354FCA49DCFE2</vt:lpwstr>
  </property>
</Properties>
</file>